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3.xml" ContentType="application/vnd.openxmlformats-officedocument.presentationml.tags+xml"/>
  <Override PartName="/ppt/notesSlides/notesSlide15.xml" ContentType="application/vnd.openxmlformats-officedocument.presentationml.notesSlide+xml"/>
  <Override PartName="/ppt/tags/tag14.xml" ContentType="application/vnd.openxmlformats-officedocument.presentationml.tags+xml"/>
  <Override PartName="/ppt/notesSlides/notesSlide16.xml" ContentType="application/vnd.openxmlformats-officedocument.presentationml.notesSlide+xml"/>
  <Override PartName="/ppt/tags/tag15.xml" ContentType="application/vnd.openxmlformats-officedocument.presentationml.tags+xml"/>
  <Override PartName="/ppt/notesSlides/notesSlide17.xml" ContentType="application/vnd.openxmlformats-officedocument.presentationml.notesSlide+xml"/>
  <Override PartName="/ppt/tags/tag16.xml" ContentType="application/vnd.openxmlformats-officedocument.presentationml.tags+xml"/>
  <Override PartName="/ppt/notesSlides/notesSlide18.xml" ContentType="application/vnd.openxmlformats-officedocument.presentationml.notesSlide+xml"/>
  <Override PartName="/ppt/tags/tag17.xml" ContentType="application/vnd.openxmlformats-officedocument.presentationml.tags+xml"/>
  <Override PartName="/ppt/notesSlides/notesSlide19.xml" ContentType="application/vnd.openxmlformats-officedocument.presentationml.notesSlide+xml"/>
  <Override PartName="/ppt/tags/tag18.xml" ContentType="application/vnd.openxmlformats-officedocument.presentationml.tags+xml"/>
  <Override PartName="/ppt/notesSlides/notesSlide20.xml" ContentType="application/vnd.openxmlformats-officedocument.presentationml.notesSlide+xml"/>
  <Override PartName="/ppt/tags/tag19.xml" ContentType="application/vnd.openxmlformats-officedocument.presentationml.tags+xml"/>
  <Override PartName="/ppt/notesSlides/notesSlide21.xml" ContentType="application/vnd.openxmlformats-officedocument.presentationml.notesSlide+xml"/>
  <Override PartName="/ppt/tags/tag20.xml" ContentType="application/vnd.openxmlformats-officedocument.presentationml.tags+xml"/>
  <Override PartName="/ppt/notesSlides/notesSlide22.xml" ContentType="application/vnd.openxmlformats-officedocument.presentationml.notesSlide+xml"/>
  <Override PartName="/ppt/tags/tag21.xml" ContentType="application/vnd.openxmlformats-officedocument.presentationml.tags+xml"/>
  <Override PartName="/ppt/notesSlides/notesSlide23.xml" ContentType="application/vnd.openxmlformats-officedocument.presentationml.notesSlide+xml"/>
  <Override PartName="/ppt/tags/tag22.xml" ContentType="application/vnd.openxmlformats-officedocument.presentationml.tags+xml"/>
  <Override PartName="/ppt/notesSlides/notesSlide24.xml" ContentType="application/vnd.openxmlformats-officedocument.presentationml.notesSlide+xml"/>
  <Override PartName="/ppt/tags/tag23.xml" ContentType="application/vnd.openxmlformats-officedocument.presentationml.tags+xml"/>
  <Override PartName="/ppt/notesSlides/notesSlide25.xml" ContentType="application/vnd.openxmlformats-officedocument.presentationml.notesSlide+xml"/>
  <Override PartName="/ppt/tags/tag24.xml" ContentType="application/vnd.openxmlformats-officedocument.presentationml.tags+xml"/>
  <Override PartName="/ppt/notesSlides/notesSlide26.xml" ContentType="application/vnd.openxmlformats-officedocument.presentationml.notesSlide+xml"/>
  <Override PartName="/ppt/tags/tag25.xml" ContentType="application/vnd.openxmlformats-officedocument.presentationml.tags+xml"/>
  <Override PartName="/ppt/notesSlides/notesSlide27.xml" ContentType="application/vnd.openxmlformats-officedocument.presentationml.notesSlide+xml"/>
  <Override PartName="/ppt/tags/tag26.xml" ContentType="application/vnd.openxmlformats-officedocument.presentationml.tags+xml"/>
  <Override PartName="/ppt/notesSlides/notesSlide28.xml" ContentType="application/vnd.openxmlformats-officedocument.presentationml.notesSlide+xml"/>
  <Override PartName="/ppt/tags/tag27.xml" ContentType="application/vnd.openxmlformats-officedocument.presentationml.tags+xml"/>
  <Override PartName="/ppt/notesSlides/notesSlide29.xml" ContentType="application/vnd.openxmlformats-officedocument.presentationml.notesSlide+xml"/>
  <Override PartName="/ppt/tags/tag28.xml" ContentType="application/vnd.openxmlformats-officedocument.presentationml.tags+xml"/>
  <Override PartName="/ppt/notesSlides/notesSlide30.xml" ContentType="application/vnd.openxmlformats-officedocument.presentationml.notesSlide+xml"/>
  <Override PartName="/ppt/tags/tag29.xml" ContentType="application/vnd.openxmlformats-officedocument.presentationml.tags+xml"/>
  <Override PartName="/ppt/notesSlides/notesSlide31.xml" ContentType="application/vnd.openxmlformats-officedocument.presentationml.notesSlide+xml"/>
  <Override PartName="/ppt/tags/tag30.xml" ContentType="application/vnd.openxmlformats-officedocument.presentationml.tags+xml"/>
  <Override PartName="/ppt/notesSlides/notesSlide32.xml" ContentType="application/vnd.openxmlformats-officedocument.presentationml.notesSlide+xml"/>
  <Override PartName="/ppt/tags/tag31.xml" ContentType="application/vnd.openxmlformats-officedocument.presentationml.tags+xml"/>
  <Override PartName="/ppt/notesSlides/notesSlide33.xml" ContentType="application/vnd.openxmlformats-officedocument.presentationml.notesSlide+xml"/>
  <Override PartName="/ppt/tags/tag32.xml" ContentType="application/vnd.openxmlformats-officedocument.presentationml.tags+xml"/>
  <Override PartName="/ppt/notesSlides/notesSlide34.xml" ContentType="application/vnd.openxmlformats-officedocument.presentationml.notesSlide+xml"/>
  <Override PartName="/ppt/tags/tag33.xml" ContentType="application/vnd.openxmlformats-officedocument.presentationml.tags+xml"/>
  <Override PartName="/ppt/notesSlides/notesSlide35.xml" ContentType="application/vnd.openxmlformats-officedocument.presentationml.notesSlide+xml"/>
  <Override PartName="/ppt/tags/tag34.xml" ContentType="application/vnd.openxmlformats-officedocument.presentationml.tags+xml"/>
  <Override PartName="/ppt/notesSlides/notesSlide36.xml" ContentType="application/vnd.openxmlformats-officedocument.presentationml.notesSlide+xml"/>
  <Override PartName="/ppt/tags/tag35.xml" ContentType="application/vnd.openxmlformats-officedocument.presentationml.tags+xml"/>
  <Override PartName="/ppt/notesSlides/notesSlide37.xml" ContentType="application/vnd.openxmlformats-officedocument.presentationml.notesSlide+xml"/>
  <Override PartName="/ppt/tags/tag36.xml" ContentType="application/vnd.openxmlformats-officedocument.presentationml.tags+xml"/>
  <Override PartName="/ppt/notesSlides/notesSlide38.xml" ContentType="application/vnd.openxmlformats-officedocument.presentationml.notesSlide+xml"/>
  <Override PartName="/ppt/tags/tag37.xml" ContentType="application/vnd.openxmlformats-officedocument.presentationml.tags+xml"/>
  <Override PartName="/ppt/notesSlides/notesSlide39.xml" ContentType="application/vnd.openxmlformats-officedocument.presentationml.notesSlide+xml"/>
  <Override PartName="/ppt/tags/tag38.xml" ContentType="application/vnd.openxmlformats-officedocument.presentationml.tags+xml"/>
  <Override PartName="/ppt/notesSlides/notesSlide40.xml" ContentType="application/vnd.openxmlformats-officedocument.presentationml.notesSlide+xml"/>
  <Override PartName="/ppt/tags/tag39.xml" ContentType="application/vnd.openxmlformats-officedocument.presentationml.tags+xml"/>
  <Override PartName="/ppt/notesSlides/notesSlide41.xml" ContentType="application/vnd.openxmlformats-officedocument.presentationml.notesSlide+xml"/>
  <Override PartName="/ppt/tags/tag40.xml" ContentType="application/vnd.openxmlformats-officedocument.presentationml.tags+xml"/>
  <Override PartName="/ppt/notesSlides/notesSlide42.xml" ContentType="application/vnd.openxmlformats-officedocument.presentationml.notesSlide+xml"/>
  <Override PartName="/ppt/tags/tag41.xml" ContentType="application/vnd.openxmlformats-officedocument.presentationml.tags+xml"/>
  <Override PartName="/ppt/notesSlides/notesSlide43.xml" ContentType="application/vnd.openxmlformats-officedocument.presentationml.notesSlide+xml"/>
  <Override PartName="/ppt/tags/tag42.xml" ContentType="application/vnd.openxmlformats-officedocument.presentationml.tags+xml"/>
  <Override PartName="/ppt/notesSlides/notesSlide44.xml" ContentType="application/vnd.openxmlformats-officedocument.presentationml.notesSlide+xml"/>
  <Override PartName="/ppt/tags/tag43.xml" ContentType="application/vnd.openxmlformats-officedocument.presentationml.tags+xml"/>
  <Override PartName="/ppt/notesSlides/notesSlide45.xml" ContentType="application/vnd.openxmlformats-officedocument.presentationml.notesSlide+xml"/>
  <Override PartName="/ppt/tags/tag44.xml" ContentType="application/vnd.openxmlformats-officedocument.presentationml.tags+xml"/>
  <Override PartName="/ppt/notesSlides/notesSlide46.xml" ContentType="application/vnd.openxmlformats-officedocument.presentationml.notesSlide+xml"/>
  <Override PartName="/ppt/tags/tag45.xml" ContentType="application/vnd.openxmlformats-officedocument.presentationml.tags+xml"/>
  <Override PartName="/ppt/notesSlides/notesSlide47.xml" ContentType="application/vnd.openxmlformats-officedocument.presentationml.notesSlide+xml"/>
  <Override PartName="/ppt/tags/tag46.xml" ContentType="application/vnd.openxmlformats-officedocument.presentationml.tags+xml"/>
  <Override PartName="/ppt/notesSlides/notesSlide48.xml" ContentType="application/vnd.openxmlformats-officedocument.presentationml.notesSlide+xml"/>
  <Override PartName="/ppt/tags/tag47.xml" ContentType="application/vnd.openxmlformats-officedocument.presentationml.tags+xml"/>
  <Override PartName="/ppt/notesSlides/notesSlide49.xml" ContentType="application/vnd.openxmlformats-officedocument.presentationml.notesSlide+xml"/>
  <Override PartName="/ppt/tags/tag48.xml" ContentType="application/vnd.openxmlformats-officedocument.presentationml.tags+xml"/>
  <Override PartName="/ppt/notesSlides/notesSlide50.xml" ContentType="application/vnd.openxmlformats-officedocument.presentationml.notesSlide+xml"/>
  <Override PartName="/ppt/tags/tag49.xml" ContentType="application/vnd.openxmlformats-officedocument.presentationml.tags+xml"/>
  <Override PartName="/ppt/notesSlides/notesSlide51.xml" ContentType="application/vnd.openxmlformats-officedocument.presentationml.notesSlide+xml"/>
  <Override PartName="/ppt/tags/tag50.xml" ContentType="application/vnd.openxmlformats-officedocument.presentationml.tags+xml"/>
  <Override PartName="/ppt/notesSlides/notesSlide52.xml" ContentType="application/vnd.openxmlformats-officedocument.presentationml.notesSlide+xml"/>
  <Override PartName="/ppt/tags/tag51.xml" ContentType="application/vnd.openxmlformats-officedocument.presentationml.tags+xml"/>
  <Override PartName="/ppt/notesSlides/notesSlide53.xml" ContentType="application/vnd.openxmlformats-officedocument.presentationml.notesSlide+xml"/>
  <Override PartName="/ppt/tags/tag52.xml" ContentType="application/vnd.openxmlformats-officedocument.presentationml.tags+xml"/>
  <Override PartName="/ppt/notesSlides/notesSlide54.xml" ContentType="application/vnd.openxmlformats-officedocument.presentationml.notesSlide+xml"/>
  <Override PartName="/ppt/tags/tag53.xml" ContentType="application/vnd.openxmlformats-officedocument.presentationml.tags+xml"/>
  <Override PartName="/ppt/notesSlides/notesSlide55.xml" ContentType="application/vnd.openxmlformats-officedocument.presentationml.notesSlide+xml"/>
  <Override PartName="/ppt/tags/tag54.xml" ContentType="application/vnd.openxmlformats-officedocument.presentationml.tags+xml"/>
  <Override PartName="/ppt/notesSlides/notesSlide56.xml" ContentType="application/vnd.openxmlformats-officedocument.presentationml.notesSlide+xml"/>
  <Override PartName="/ppt/tags/tag55.xml" ContentType="application/vnd.openxmlformats-officedocument.presentationml.tags+xml"/>
  <Override PartName="/ppt/notesSlides/notesSlide57.xml" ContentType="application/vnd.openxmlformats-officedocument.presentationml.notesSlide+xml"/>
  <Override PartName="/ppt/tags/tag56.xml" ContentType="application/vnd.openxmlformats-officedocument.presentationml.tags+xml"/>
  <Override PartName="/ppt/notesSlides/notesSlide58.xml" ContentType="application/vnd.openxmlformats-officedocument.presentationml.notesSlide+xml"/>
  <Override PartName="/ppt/tags/tag57.xml" ContentType="application/vnd.openxmlformats-officedocument.presentationml.tags+xml"/>
  <Override PartName="/ppt/notesSlides/notesSlide59.xml" ContentType="application/vnd.openxmlformats-officedocument.presentationml.notesSlide+xml"/>
  <Override PartName="/ppt/tags/tag58.xml" ContentType="application/vnd.openxmlformats-officedocument.presentationml.tags+xml"/>
  <Override PartName="/ppt/notesSlides/notesSlide60.xml" ContentType="application/vnd.openxmlformats-officedocument.presentationml.notesSlide+xml"/>
  <Override PartName="/ppt/tags/tag59.xml" ContentType="application/vnd.openxmlformats-officedocument.presentationml.tags+xml"/>
  <Override PartName="/ppt/notesSlides/notesSlide61.xml" ContentType="application/vnd.openxmlformats-officedocument.presentationml.notesSlide+xml"/>
  <Override PartName="/ppt/tags/tag60.xml" ContentType="application/vnd.openxmlformats-officedocument.presentationml.tags+xml"/>
  <Override PartName="/ppt/notesSlides/notesSlide62.xml" ContentType="application/vnd.openxmlformats-officedocument.presentationml.notesSlide+xml"/>
  <Override PartName="/ppt/tags/tag61.xml" ContentType="application/vnd.openxmlformats-officedocument.presentationml.tags+xml"/>
  <Override PartName="/ppt/notesSlides/notesSlide63.xml" ContentType="application/vnd.openxmlformats-officedocument.presentationml.notesSlide+xml"/>
  <Override PartName="/ppt/tags/tag62.xml" ContentType="application/vnd.openxmlformats-officedocument.presentationml.tags+xml"/>
  <Override PartName="/ppt/notesSlides/notesSlide64.xml" ContentType="application/vnd.openxmlformats-officedocument.presentationml.notesSlide+xml"/>
  <Override PartName="/ppt/tags/tag63.xml" ContentType="application/vnd.openxmlformats-officedocument.presentationml.tags+xml"/>
  <Override PartName="/ppt/notesSlides/notesSlide65.xml" ContentType="application/vnd.openxmlformats-officedocument.presentationml.notesSlide+xml"/>
  <Override PartName="/ppt/tags/tag64.xml" ContentType="application/vnd.openxmlformats-officedocument.presentationml.tags+xml"/>
  <Override PartName="/ppt/notesSlides/notesSlide66.xml" ContentType="application/vnd.openxmlformats-officedocument.presentationml.notesSlide+xml"/>
  <Override PartName="/ppt/tags/tag65.xml" ContentType="application/vnd.openxmlformats-officedocument.presentationml.tags+xml"/>
  <Override PartName="/ppt/notesSlides/notesSlide67.xml" ContentType="application/vnd.openxmlformats-officedocument.presentationml.notesSlide+xml"/>
  <Override PartName="/ppt/tags/tag66.xml" ContentType="application/vnd.openxmlformats-officedocument.presentationml.tags+xml"/>
  <Override PartName="/ppt/notesSlides/notesSlide68.xml" ContentType="application/vnd.openxmlformats-officedocument.presentationml.notesSlide+xml"/>
  <Override PartName="/ppt/tags/tag67.xml" ContentType="application/vnd.openxmlformats-officedocument.presentationml.tags+xml"/>
  <Override PartName="/ppt/notesSlides/notesSlide69.xml" ContentType="application/vnd.openxmlformats-officedocument.presentationml.notesSlide+xml"/>
  <Override PartName="/ppt/tags/tag68.xml" ContentType="application/vnd.openxmlformats-officedocument.presentationml.tags+xml"/>
  <Override PartName="/ppt/notesSlides/notesSlide70.xml" ContentType="application/vnd.openxmlformats-officedocument.presentationml.notesSlide+xml"/>
  <Override PartName="/ppt/tags/tag69.xml" ContentType="application/vnd.openxmlformats-officedocument.presentationml.tags+xml"/>
  <Override PartName="/ppt/notesSlides/notesSlide71.xml" ContentType="application/vnd.openxmlformats-officedocument.presentationml.notesSlide+xml"/>
  <Override PartName="/ppt/tags/tag70.xml" ContentType="application/vnd.openxmlformats-officedocument.presentationml.tags+xml"/>
  <Override PartName="/ppt/notesSlides/notesSlide72.xml" ContentType="application/vnd.openxmlformats-officedocument.presentationml.notesSlide+xml"/>
  <Override PartName="/ppt/tags/tag71.xml" ContentType="application/vnd.openxmlformats-officedocument.presentationml.tags+xml"/>
  <Override PartName="/ppt/notesSlides/notesSlide73.xml" ContentType="application/vnd.openxmlformats-officedocument.presentationml.notesSlide+xml"/>
  <Override PartName="/ppt/tags/tag72.xml" ContentType="application/vnd.openxmlformats-officedocument.presentationml.tags+xml"/>
  <Override PartName="/ppt/notesSlides/notesSlide74.xml" ContentType="application/vnd.openxmlformats-officedocument.presentationml.notesSlide+xml"/>
  <Override PartName="/ppt/tags/tag73.xml" ContentType="application/vnd.openxmlformats-officedocument.presentationml.tags+xml"/>
  <Override PartName="/ppt/notesSlides/notesSlide75.xml" ContentType="application/vnd.openxmlformats-officedocument.presentationml.notesSlide+xml"/>
  <Override PartName="/ppt/tags/tag74.xml" ContentType="application/vnd.openxmlformats-officedocument.presentationml.tags+xml"/>
  <Override PartName="/ppt/notesSlides/notesSlide76.xml" ContentType="application/vnd.openxmlformats-officedocument.presentationml.notesSlide+xml"/>
  <Override PartName="/ppt/tags/tag75.xml" ContentType="application/vnd.openxmlformats-officedocument.presentationml.tags+xml"/>
  <Override PartName="/ppt/notesSlides/notesSlide77.xml" ContentType="application/vnd.openxmlformats-officedocument.presentationml.notesSlide+xml"/>
  <Override PartName="/ppt/tags/tag76.xml" ContentType="application/vnd.openxmlformats-officedocument.presentationml.tags+xml"/>
  <Override PartName="/ppt/notesSlides/notesSlide78.xml" ContentType="application/vnd.openxmlformats-officedocument.presentationml.notesSlide+xml"/>
  <Override PartName="/ppt/tags/tag77.xml" ContentType="application/vnd.openxmlformats-officedocument.presentationml.tags+xml"/>
  <Override PartName="/ppt/notesSlides/notesSlide79.xml" ContentType="application/vnd.openxmlformats-officedocument.presentationml.notesSlide+xml"/>
  <Override PartName="/ppt/tags/tag78.xml" ContentType="application/vnd.openxmlformats-officedocument.presentationml.tags+xml"/>
  <Override PartName="/ppt/notesSlides/notesSlide80.xml" ContentType="application/vnd.openxmlformats-officedocument.presentationml.notesSlide+xml"/>
  <Override PartName="/ppt/tags/tag79.xml" ContentType="application/vnd.openxmlformats-officedocument.presentationml.tags+xml"/>
  <Override PartName="/ppt/notesSlides/notesSlide81.xml" ContentType="application/vnd.openxmlformats-officedocument.presentationml.notesSlide+xml"/>
  <Override PartName="/ppt/tags/tag80.xml" ContentType="application/vnd.openxmlformats-officedocument.presentationml.tags+xml"/>
  <Override PartName="/ppt/notesSlides/notesSlide82.xml" ContentType="application/vnd.openxmlformats-officedocument.presentationml.notesSlide+xml"/>
  <Override PartName="/ppt/tags/tag81.xml" ContentType="application/vnd.openxmlformats-officedocument.presentationml.tags+xml"/>
  <Override PartName="/ppt/notesSlides/notesSlide83.xml" ContentType="application/vnd.openxmlformats-officedocument.presentationml.notesSlide+xml"/>
  <Override PartName="/ppt/tags/tag82.xml" ContentType="application/vnd.openxmlformats-officedocument.presentationml.tags+xml"/>
  <Override PartName="/ppt/notesSlides/notesSlide84.xml" ContentType="application/vnd.openxmlformats-officedocument.presentationml.notesSlide+xml"/>
  <Override PartName="/ppt/tags/tag83.xml" ContentType="application/vnd.openxmlformats-officedocument.presentationml.tags+xml"/>
  <Override PartName="/ppt/notesSlides/notesSlide85.xml" ContentType="application/vnd.openxmlformats-officedocument.presentationml.notesSlide+xml"/>
  <Override PartName="/ppt/tags/tag84.xml" ContentType="application/vnd.openxmlformats-officedocument.presentationml.tags+xml"/>
  <Override PartName="/ppt/notesSlides/notesSlide86.xml" ContentType="application/vnd.openxmlformats-officedocument.presentationml.notesSlide+xml"/>
  <Override PartName="/ppt/tags/tag85.xml" ContentType="application/vnd.openxmlformats-officedocument.presentationml.tags+xml"/>
  <Override PartName="/ppt/notesSlides/notesSlide87.xml" ContentType="application/vnd.openxmlformats-officedocument.presentationml.notesSlide+xml"/>
  <Override PartName="/ppt/tags/tag86.xml" ContentType="application/vnd.openxmlformats-officedocument.presentationml.tags+xml"/>
  <Override PartName="/ppt/notesSlides/notesSlide88.xml" ContentType="application/vnd.openxmlformats-officedocument.presentationml.notesSlide+xml"/>
  <Override PartName="/ppt/tags/tag87.xml" ContentType="application/vnd.openxmlformats-officedocument.presentationml.tags+xml"/>
  <Override PartName="/ppt/notesSlides/notesSlide89.xml" ContentType="application/vnd.openxmlformats-officedocument.presentationml.notesSlide+xml"/>
  <Override PartName="/ppt/tags/tag88.xml" ContentType="application/vnd.openxmlformats-officedocument.presentationml.tags+xml"/>
  <Override PartName="/ppt/notesSlides/notesSlide90.xml" ContentType="application/vnd.openxmlformats-officedocument.presentationml.notesSlide+xml"/>
  <Override PartName="/ppt/tags/tag89.xml" ContentType="application/vnd.openxmlformats-officedocument.presentationml.tags+xml"/>
  <Override PartName="/ppt/notesSlides/notesSlide91.xml" ContentType="application/vnd.openxmlformats-officedocument.presentationml.notesSlide+xml"/>
  <Override PartName="/ppt/tags/tag90.xml" ContentType="application/vnd.openxmlformats-officedocument.presentationml.tags+xml"/>
  <Override PartName="/ppt/notesSlides/notesSlide92.xml" ContentType="application/vnd.openxmlformats-officedocument.presentationml.notesSlide+xml"/>
  <Override PartName="/ppt/tags/tag91.xml" ContentType="application/vnd.openxmlformats-officedocument.presentationml.tags+xml"/>
  <Override PartName="/ppt/notesSlides/notesSlide93.xml" ContentType="application/vnd.openxmlformats-officedocument.presentationml.notesSlide+xml"/>
  <Override PartName="/ppt/tags/tag92.xml" ContentType="application/vnd.openxmlformats-officedocument.presentationml.tags+xml"/>
  <Override PartName="/ppt/notesSlides/notesSlide94.xml" ContentType="application/vnd.openxmlformats-officedocument.presentationml.notesSlide+xml"/>
  <Override PartName="/ppt/tags/tag93.xml" ContentType="application/vnd.openxmlformats-officedocument.presentationml.tags+xml"/>
  <Override PartName="/ppt/notesSlides/notesSlide95.xml" ContentType="application/vnd.openxmlformats-officedocument.presentationml.notesSlide+xml"/>
  <Override PartName="/ppt/tags/tag94.xml" ContentType="application/vnd.openxmlformats-officedocument.presentationml.tags+xml"/>
  <Override PartName="/ppt/notesSlides/notesSlide96.xml" ContentType="application/vnd.openxmlformats-officedocument.presentationml.notesSlide+xml"/>
  <Override PartName="/ppt/tags/tag95.xml" ContentType="application/vnd.openxmlformats-officedocument.presentationml.tags+xml"/>
  <Override PartName="/ppt/notesSlides/notesSlide97.xml" ContentType="application/vnd.openxmlformats-officedocument.presentationml.notesSlide+xml"/>
  <Override PartName="/ppt/tags/tag96.xml" ContentType="application/vnd.openxmlformats-officedocument.presentationml.tags+xml"/>
  <Override PartName="/ppt/notesSlides/notesSlide98.xml" ContentType="application/vnd.openxmlformats-officedocument.presentationml.notesSlide+xml"/>
  <Override PartName="/ppt/tags/tag97.xml" ContentType="application/vnd.openxmlformats-officedocument.presentationml.tags+xml"/>
  <Override PartName="/ppt/notesSlides/notesSlide99.xml" ContentType="application/vnd.openxmlformats-officedocument.presentationml.notesSlide+xml"/>
  <Override PartName="/ppt/tags/tag98.xml" ContentType="application/vnd.openxmlformats-officedocument.presentationml.tags+xml"/>
  <Override PartName="/ppt/notesSlides/notesSlide100.xml" ContentType="application/vnd.openxmlformats-officedocument.presentationml.notesSlide+xml"/>
  <Override PartName="/ppt/tags/tag99.xml" ContentType="application/vnd.openxmlformats-officedocument.presentationml.tags+xml"/>
  <Override PartName="/ppt/notesSlides/notesSlide101.xml" ContentType="application/vnd.openxmlformats-officedocument.presentationml.notesSlide+xml"/>
  <Override PartName="/ppt/tags/tag100.xml" ContentType="application/vnd.openxmlformats-officedocument.presentationml.tags+xml"/>
  <Override PartName="/ppt/notesSlides/notesSlide102.xml" ContentType="application/vnd.openxmlformats-officedocument.presentationml.notesSlide+xml"/>
  <Override PartName="/ppt/tags/tag101.xml" ContentType="application/vnd.openxmlformats-officedocument.presentationml.tags+xml"/>
  <Override PartName="/ppt/notesSlides/notesSlide103.xml" ContentType="application/vnd.openxmlformats-officedocument.presentationml.notesSlide+xml"/>
  <Override PartName="/ppt/tags/tag102.xml" ContentType="application/vnd.openxmlformats-officedocument.presentationml.tags+xml"/>
  <Override PartName="/ppt/notesSlides/notesSlide104.xml" ContentType="application/vnd.openxmlformats-officedocument.presentationml.notesSlide+xml"/>
  <Override PartName="/ppt/tags/tag103.xml" ContentType="application/vnd.openxmlformats-officedocument.presentationml.tags+xml"/>
  <Override PartName="/ppt/notesSlides/notesSlide105.xml" ContentType="application/vnd.openxmlformats-officedocument.presentationml.notesSlide+xml"/>
  <Override PartName="/ppt/tags/tag104.xml" ContentType="application/vnd.openxmlformats-officedocument.presentationml.tags+xml"/>
  <Override PartName="/ppt/notesSlides/notesSlide106.xml" ContentType="application/vnd.openxmlformats-officedocument.presentationml.notesSlide+xml"/>
  <Override PartName="/ppt/tags/tag105.xml" ContentType="application/vnd.openxmlformats-officedocument.presentationml.tags+xml"/>
  <Override PartName="/ppt/notesSlides/notesSlide107.xml" ContentType="application/vnd.openxmlformats-officedocument.presentationml.notesSlide+xml"/>
  <Override PartName="/ppt/tags/tag106.xml" ContentType="application/vnd.openxmlformats-officedocument.presentationml.tags+xml"/>
  <Override PartName="/ppt/notesSlides/notesSlide108.xml" ContentType="application/vnd.openxmlformats-officedocument.presentationml.notesSlide+xml"/>
  <Override PartName="/ppt/tags/tag107.xml" ContentType="application/vnd.openxmlformats-officedocument.presentationml.tags+xml"/>
  <Override PartName="/ppt/notesSlides/notesSlide10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1"/>
  </p:notesMasterIdLst>
  <p:sldIdLst>
    <p:sldId id="1186" r:id="rId2"/>
    <p:sldId id="522" r:id="rId3"/>
    <p:sldId id="1060" r:id="rId4"/>
    <p:sldId id="1061" r:id="rId5"/>
    <p:sldId id="1062" r:id="rId6"/>
    <p:sldId id="1063" r:id="rId7"/>
    <p:sldId id="1064" r:id="rId8"/>
    <p:sldId id="1065" r:id="rId9"/>
    <p:sldId id="1174" r:id="rId10"/>
    <p:sldId id="1175" r:id="rId11"/>
    <p:sldId id="1176" r:id="rId12"/>
    <p:sldId id="1071" r:id="rId13"/>
    <p:sldId id="1072" r:id="rId14"/>
    <p:sldId id="1073" r:id="rId15"/>
    <p:sldId id="1074" r:id="rId16"/>
    <p:sldId id="1177" r:id="rId17"/>
    <p:sldId id="1178" r:id="rId18"/>
    <p:sldId id="1179" r:id="rId19"/>
    <p:sldId id="1180" r:id="rId20"/>
    <p:sldId id="1181" r:id="rId21"/>
    <p:sldId id="1182" r:id="rId22"/>
    <p:sldId id="1183" r:id="rId23"/>
    <p:sldId id="1075" r:id="rId24"/>
    <p:sldId id="1076" r:id="rId25"/>
    <p:sldId id="1077" r:id="rId26"/>
    <p:sldId id="1078" r:id="rId27"/>
    <p:sldId id="1079" r:id="rId28"/>
    <p:sldId id="1080" r:id="rId29"/>
    <p:sldId id="1081" r:id="rId30"/>
    <p:sldId id="1082" r:id="rId31"/>
    <p:sldId id="1083" r:id="rId32"/>
    <p:sldId id="1084" r:id="rId33"/>
    <p:sldId id="1085" r:id="rId34"/>
    <p:sldId id="1086" r:id="rId35"/>
    <p:sldId id="1087" r:id="rId36"/>
    <p:sldId id="1088" r:id="rId37"/>
    <p:sldId id="1089" r:id="rId38"/>
    <p:sldId id="1090" r:id="rId39"/>
    <p:sldId id="1091" r:id="rId40"/>
    <p:sldId id="1092" r:id="rId41"/>
    <p:sldId id="1093" r:id="rId42"/>
    <p:sldId id="1094" r:id="rId43"/>
    <p:sldId id="1095" r:id="rId44"/>
    <p:sldId id="1096" r:id="rId45"/>
    <p:sldId id="1097" r:id="rId46"/>
    <p:sldId id="1098" r:id="rId47"/>
    <p:sldId id="1099" r:id="rId48"/>
    <p:sldId id="1100" r:id="rId49"/>
    <p:sldId id="1101" r:id="rId50"/>
    <p:sldId id="1102" r:id="rId51"/>
    <p:sldId id="1106" r:id="rId52"/>
    <p:sldId id="1107" r:id="rId53"/>
    <p:sldId id="1108" r:id="rId54"/>
    <p:sldId id="1109" r:id="rId55"/>
    <p:sldId id="1110" r:id="rId56"/>
    <p:sldId id="1111" r:id="rId57"/>
    <p:sldId id="1112" r:id="rId58"/>
    <p:sldId id="1113" r:id="rId59"/>
    <p:sldId id="1115" r:id="rId60"/>
    <p:sldId id="1116" r:id="rId61"/>
    <p:sldId id="1117" r:id="rId62"/>
    <p:sldId id="1118" r:id="rId63"/>
    <p:sldId id="1119" r:id="rId64"/>
    <p:sldId id="1120" r:id="rId65"/>
    <p:sldId id="1121" r:id="rId66"/>
    <p:sldId id="1184" r:id="rId67"/>
    <p:sldId id="1185" r:id="rId68"/>
    <p:sldId id="1122" r:id="rId69"/>
    <p:sldId id="1123" r:id="rId70"/>
    <p:sldId id="1124" r:id="rId71"/>
    <p:sldId id="1125" r:id="rId72"/>
    <p:sldId id="1126" r:id="rId73"/>
    <p:sldId id="1127" r:id="rId74"/>
    <p:sldId id="1128" r:id="rId75"/>
    <p:sldId id="1129" r:id="rId76"/>
    <p:sldId id="1130" r:id="rId77"/>
    <p:sldId id="1131" r:id="rId78"/>
    <p:sldId id="1132" r:id="rId79"/>
    <p:sldId id="1133" r:id="rId80"/>
    <p:sldId id="1134" r:id="rId81"/>
    <p:sldId id="1135" r:id="rId82"/>
    <p:sldId id="1136" r:id="rId83"/>
    <p:sldId id="1137" r:id="rId84"/>
    <p:sldId id="1138" r:id="rId85"/>
    <p:sldId id="1139" r:id="rId86"/>
    <p:sldId id="1140" r:id="rId87"/>
    <p:sldId id="1141" r:id="rId88"/>
    <p:sldId id="1142" r:id="rId89"/>
    <p:sldId id="1143" r:id="rId90"/>
    <p:sldId id="1144" r:id="rId91"/>
    <p:sldId id="1145" r:id="rId92"/>
    <p:sldId id="1146" r:id="rId93"/>
    <p:sldId id="1147" r:id="rId94"/>
    <p:sldId id="1148" r:id="rId95"/>
    <p:sldId id="1149" r:id="rId96"/>
    <p:sldId id="1150" r:id="rId97"/>
    <p:sldId id="1151" r:id="rId98"/>
    <p:sldId id="1152" r:id="rId99"/>
    <p:sldId id="1153" r:id="rId100"/>
    <p:sldId id="1154" r:id="rId101"/>
    <p:sldId id="1155" r:id="rId102"/>
    <p:sldId id="1156" r:id="rId103"/>
    <p:sldId id="1157" r:id="rId104"/>
    <p:sldId id="1158" r:id="rId105"/>
    <p:sldId id="1159" r:id="rId106"/>
    <p:sldId id="1160" r:id="rId107"/>
    <p:sldId id="1161" r:id="rId108"/>
    <p:sldId id="1162" r:id="rId109"/>
    <p:sldId id="1163" r:id="rId110"/>
    <p:sldId id="1164" r:id="rId111"/>
    <p:sldId id="1165" r:id="rId112"/>
    <p:sldId id="1166" r:id="rId113"/>
    <p:sldId id="1167" r:id="rId114"/>
    <p:sldId id="1168" r:id="rId115"/>
    <p:sldId id="1169" r:id="rId116"/>
    <p:sldId id="1170" r:id="rId117"/>
    <p:sldId id="1171" r:id="rId118"/>
    <p:sldId id="1172" r:id="rId119"/>
    <p:sldId id="1173" r:id="rId120"/>
  </p:sldIdLst>
  <p:sldSz cx="12192000" cy="6858000"/>
  <p:notesSz cx="6858000" cy="9144000"/>
  <p:custDataLst>
    <p:tags r:id="rId1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53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6" autoAdjust="0"/>
    <p:restoredTop sz="95448" autoAdjust="0"/>
  </p:normalViewPr>
  <p:slideViewPr>
    <p:cSldViewPr snapToGrid="0">
      <p:cViewPr varScale="1">
        <p:scale>
          <a:sx n="62" d="100"/>
          <a:sy n="62" d="100"/>
        </p:scale>
        <p:origin x="860" y="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0B00CE-9247-49D0-8AE5-6DFFAEFF8CEF}" type="datetimeFigureOut">
              <a:rPr lang="zh-CN" altLang="en-US" smtClean="0"/>
              <a:t>2022-02-26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7D86BB-FDB9-4079-8E00-8F1F7A4AA6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07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1pPr>
            <a:lvl2pPr marL="742950" indent="-28575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2pPr>
            <a:lvl3pPr marL="1143000" indent="-22860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3pPr>
            <a:lvl4pPr marL="1600200" indent="-22860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4pPr>
            <a:lvl5pPr marL="2057400" indent="-22860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9pPr>
          </a:lstStyle>
          <a:p>
            <a:fld id="{E3A4A6E8-E0AB-4C71-ABB0-B9833F68674A}" type="slidenum">
              <a:rPr kumimoji="0" lang="en-US" altLang="zh-CN" sz="1200" smtClean="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pPr/>
              <a:t>16</a:t>
            </a:fld>
            <a:endParaRPr kumimoji="0" lang="en-US" altLang="zh-CN" sz="1200" smtClean="0">
              <a:solidFill>
                <a:schemeClr val="tx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mtClean="0"/>
              <a:t>（</a:t>
            </a:r>
            <a:r>
              <a:rPr lang="en-US" altLang="zh-CN" smtClean="0"/>
              <a:t>4</a:t>
            </a:r>
            <a:r>
              <a:rPr lang="zh-CN" altLang="en-US" smtClean="0"/>
              <a:t>）去掉了</a:t>
            </a:r>
            <a:r>
              <a:rPr lang="en-US" altLang="zh-CN" smtClean="0"/>
              <a:t>C</a:t>
            </a:r>
            <a:r>
              <a:rPr lang="zh-CN" altLang="en-US" smtClean="0"/>
              <a:t>语言中的</a:t>
            </a:r>
            <a:r>
              <a:rPr lang="en-US" altLang="zh-CN" smtClean="0"/>
              <a:t>malloc()</a:t>
            </a:r>
            <a:r>
              <a:rPr lang="zh-CN" altLang="en-US" smtClean="0"/>
              <a:t>、</a:t>
            </a:r>
            <a:r>
              <a:rPr lang="en-US" altLang="zh-CN" smtClean="0"/>
              <a:t>free()</a:t>
            </a:r>
          </a:p>
        </p:txBody>
      </p:sp>
    </p:spTree>
    <p:extLst>
      <p:ext uri="{BB962C8B-B14F-4D97-AF65-F5344CB8AC3E}">
        <p14:creationId xmlns:p14="http://schemas.microsoft.com/office/powerpoint/2010/main" val="10086979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1pPr>
            <a:lvl2pPr marL="742950" indent="-28575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2pPr>
            <a:lvl3pPr marL="1143000" indent="-22860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3pPr>
            <a:lvl4pPr marL="1600200" indent="-22860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4pPr>
            <a:lvl5pPr marL="2057400" indent="-22860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9pPr>
          </a:lstStyle>
          <a:p>
            <a:fld id="{49C0238D-EC8E-4175-80C1-79AC29D55F22}" type="slidenum">
              <a:rPr kumimoji="0" lang="en-US" altLang="zh-CN" sz="1200" smtClean="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pPr/>
              <a:t>17</a:t>
            </a:fld>
            <a:endParaRPr kumimoji="0" lang="en-US" altLang="zh-CN" sz="1200" smtClean="0">
              <a:solidFill>
                <a:schemeClr val="tx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mtClean="0"/>
              <a:t>（</a:t>
            </a:r>
            <a:r>
              <a:rPr lang="en-US" altLang="zh-CN" smtClean="0"/>
              <a:t>5</a:t>
            </a:r>
            <a:r>
              <a:rPr lang="zh-CN" altLang="en-US" smtClean="0"/>
              <a:t>）</a:t>
            </a:r>
            <a:r>
              <a:rPr lang="en-US" altLang="zh-CN" smtClean="0"/>
              <a:t>ASCII 8</a:t>
            </a:r>
            <a:r>
              <a:rPr lang="zh-CN" altLang="en-US" smtClean="0"/>
              <a:t>位；</a:t>
            </a:r>
            <a:r>
              <a:rPr lang="en-US" altLang="zh-CN" smtClean="0"/>
              <a:t>Unicode 16</a:t>
            </a:r>
            <a:r>
              <a:rPr lang="zh-CN" altLang="en-US" smtClean="0"/>
              <a:t>位</a:t>
            </a:r>
          </a:p>
        </p:txBody>
      </p:sp>
    </p:spTree>
    <p:extLst>
      <p:ext uri="{BB962C8B-B14F-4D97-AF65-F5344CB8AC3E}">
        <p14:creationId xmlns:p14="http://schemas.microsoft.com/office/powerpoint/2010/main" val="35390260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1pPr>
            <a:lvl2pPr marL="742950" indent="-28575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2pPr>
            <a:lvl3pPr marL="1143000" indent="-22860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3pPr>
            <a:lvl4pPr marL="1600200" indent="-22860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4pPr>
            <a:lvl5pPr marL="2057400" indent="-228600"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1B2A95"/>
                </a:solidFill>
                <a:latin typeface="Times New Roman" panose="02020603050405020304" pitchFamily="18" charset="0"/>
                <a:ea typeface="方正姚体" panose="02010601030101010101" pitchFamily="2" charset="-122"/>
                <a:sym typeface="Wingdings" panose="05000000000000000000" pitchFamily="2" charset="2"/>
              </a:defRPr>
            </a:lvl9pPr>
          </a:lstStyle>
          <a:p>
            <a:fld id="{F4B0F5D2-BDF7-424F-985C-E87041E71061}" type="slidenum">
              <a:rPr kumimoji="0" lang="en-US" altLang="zh-CN" sz="1200" smtClean="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pPr/>
              <a:t>18</a:t>
            </a:fld>
            <a:endParaRPr kumimoji="0" lang="en-US" altLang="zh-CN" sz="1200" smtClean="0">
              <a:solidFill>
                <a:schemeClr val="tx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smtClean="0"/>
              <a:t>API</a:t>
            </a:r>
            <a:r>
              <a:rPr lang="zh-CN" altLang="en-US" smtClean="0"/>
              <a:t>：编程词典，包括继承结构、成员变量、成员方法、构造方法、静态成员的详细说明和描述。</a:t>
            </a:r>
          </a:p>
          <a:p>
            <a:r>
              <a:rPr lang="en-US" altLang="zh-CN" smtClean="0"/>
              <a:t>JAVA1.4.2   135</a:t>
            </a:r>
            <a:r>
              <a:rPr lang="zh-CN" altLang="en-US" smtClean="0"/>
              <a:t>个包，</a:t>
            </a:r>
            <a:r>
              <a:rPr lang="en-US" altLang="zh-CN" smtClean="0"/>
              <a:t>2723</a:t>
            </a:r>
            <a:r>
              <a:rPr lang="zh-CN" altLang="en-US" smtClean="0"/>
              <a:t>类</a:t>
            </a:r>
          </a:p>
          <a:p>
            <a:r>
              <a:rPr lang="en-US" altLang="zh-CN" smtClean="0"/>
              <a:t>JAVA1.5.0  3600</a:t>
            </a:r>
            <a:r>
              <a:rPr lang="zh-CN" altLang="en-US" smtClean="0"/>
              <a:t>类</a:t>
            </a:r>
          </a:p>
          <a:p>
            <a:r>
              <a:rPr lang="en-US" altLang="zh-CN" smtClean="0"/>
              <a:t>JAVA API DOCS 2005</a:t>
            </a:r>
            <a:r>
              <a:rPr lang="zh-CN" altLang="en-US" smtClean="0"/>
              <a:t>年</a:t>
            </a:r>
            <a:r>
              <a:rPr lang="en-US" altLang="zh-CN" smtClean="0"/>
              <a:t>10</a:t>
            </a:r>
            <a:r>
              <a:rPr lang="zh-CN" altLang="en-US" smtClean="0"/>
              <a:t>月</a:t>
            </a:r>
            <a:r>
              <a:rPr lang="en-US" altLang="zh-CN" smtClean="0"/>
              <a:t>31</a:t>
            </a:r>
            <a:r>
              <a:rPr lang="zh-CN" altLang="en-US" smtClean="0"/>
              <a:t>日在</a:t>
            </a:r>
            <a:r>
              <a:rPr lang="en-US" altLang="zh-CN" smtClean="0"/>
              <a:t>SUN</a:t>
            </a:r>
            <a:r>
              <a:rPr lang="zh-CN" altLang="en-US" smtClean="0"/>
              <a:t>中国技术区发表</a:t>
            </a:r>
            <a:r>
              <a:rPr lang="en-US" altLang="zh-CN" smtClean="0"/>
              <a:t>JDK1.5</a:t>
            </a:r>
            <a:r>
              <a:rPr lang="zh-CN" altLang="en-US" smtClean="0"/>
              <a:t>第一批汉化版，</a:t>
            </a:r>
            <a:r>
              <a:rPr lang="en-US" altLang="zh-CN" smtClean="0"/>
              <a:t>10</a:t>
            </a:r>
            <a:r>
              <a:rPr lang="zh-CN" altLang="en-US" smtClean="0"/>
              <a:t>个月后全部汉化。</a:t>
            </a:r>
            <a:endParaRPr lang="en-US" altLang="zh-CN" smtClean="0"/>
          </a:p>
          <a:p>
            <a:r>
              <a:rPr lang="en-US" altLang="zh-CN" smtClean="0"/>
              <a:t>Sun </a:t>
            </a:r>
            <a:r>
              <a:rPr lang="zh-CN" altLang="en-US" smtClean="0"/>
              <a:t>公司提供的</a:t>
            </a:r>
            <a:r>
              <a:rPr lang="en-US" altLang="zh-CN" smtClean="0"/>
              <a:t>Java API Docs</a:t>
            </a:r>
            <a:r>
              <a:rPr lang="zh-CN" altLang="en-US" smtClean="0"/>
              <a:t>是学习和使用</a:t>
            </a:r>
            <a:r>
              <a:rPr lang="en-US" altLang="zh-CN" smtClean="0"/>
              <a:t>Java</a:t>
            </a:r>
            <a:r>
              <a:rPr lang="zh-CN" altLang="en-US" smtClean="0"/>
              <a:t>语言中最经常使用的参考资料之一。但是长期以来此文档只有英文版，对于中国地区的</a:t>
            </a:r>
            <a:r>
              <a:rPr lang="en-US" altLang="zh-CN" smtClean="0"/>
              <a:t>Java</a:t>
            </a:r>
            <a:r>
              <a:rPr lang="zh-CN" altLang="en-US" smtClean="0"/>
              <a:t>开发者来说相当的不便。目前</a:t>
            </a:r>
            <a:r>
              <a:rPr lang="en-US" altLang="zh-CN" smtClean="0"/>
              <a:t>Sun</a:t>
            </a:r>
            <a:r>
              <a:rPr lang="zh-CN" altLang="en-US" smtClean="0"/>
              <a:t>公司正在组织多方力量将此文档翻译成中文，并于</a:t>
            </a:r>
            <a:r>
              <a:rPr lang="en-US" altLang="zh-CN" smtClean="0"/>
              <a:t>2005</a:t>
            </a:r>
            <a:r>
              <a:rPr lang="zh-CN" altLang="en-US" smtClean="0"/>
              <a:t>年</a:t>
            </a:r>
            <a:r>
              <a:rPr lang="en-US" altLang="zh-CN" smtClean="0"/>
              <a:t>10</a:t>
            </a:r>
            <a:r>
              <a:rPr lang="zh-CN" altLang="en-US" smtClean="0"/>
              <a:t>月</a:t>
            </a:r>
            <a:r>
              <a:rPr lang="en-US" altLang="zh-CN" smtClean="0"/>
              <a:t>31</a:t>
            </a:r>
            <a:r>
              <a:rPr lang="zh-CN" altLang="en-US" smtClean="0"/>
              <a:t>日在</a:t>
            </a:r>
            <a:r>
              <a:rPr lang="en-US" altLang="zh-CN" smtClean="0"/>
              <a:t>Sun</a:t>
            </a:r>
            <a:r>
              <a:rPr lang="zh-CN" altLang="en-US" smtClean="0"/>
              <a:t>中国技术社区（</a:t>
            </a:r>
            <a:r>
              <a:rPr lang="en-US" altLang="zh-CN" smtClean="0"/>
              <a:t>http://gceclub.sun.com.cn/</a:t>
            </a:r>
            <a:r>
              <a:rPr lang="zh-CN" altLang="en-US" smtClean="0"/>
              <a:t>）正式发布第一批中文版</a:t>
            </a:r>
            <a:r>
              <a:rPr lang="en-US" altLang="zh-CN" smtClean="0"/>
              <a:t>Java API</a:t>
            </a:r>
            <a:r>
              <a:rPr lang="zh-CN" altLang="en-US" smtClean="0"/>
              <a:t>文档（包括</a:t>
            </a:r>
            <a:r>
              <a:rPr lang="en-US" altLang="zh-CN" smtClean="0"/>
              <a:t>java.lang</a:t>
            </a:r>
            <a:r>
              <a:rPr lang="zh-CN" altLang="en-US" smtClean="0"/>
              <a:t>和</a:t>
            </a:r>
            <a:r>
              <a:rPr lang="en-US" altLang="zh-CN" smtClean="0"/>
              <a:t>java.util</a:t>
            </a:r>
            <a:r>
              <a:rPr lang="zh-CN" altLang="en-US" smtClean="0"/>
              <a:t>类库</a:t>
            </a:r>
            <a:r>
              <a:rPr lang="en-US" altLang="zh-CN" smtClean="0"/>
              <a:t>API</a:t>
            </a:r>
            <a:r>
              <a:rPr lang="zh-CN" altLang="en-US" smtClean="0"/>
              <a:t>文档的中文版）。经过将近</a:t>
            </a:r>
            <a:r>
              <a:rPr lang="en-US" altLang="zh-CN" smtClean="0"/>
              <a:t>10</a:t>
            </a:r>
            <a:r>
              <a:rPr lang="zh-CN" altLang="en-US" smtClean="0"/>
              <a:t>个月的努力，目前我们已经将</a:t>
            </a:r>
            <a:r>
              <a:rPr lang="en-US" altLang="zh-CN" smtClean="0"/>
              <a:t>Java SE 5.0</a:t>
            </a:r>
            <a:r>
              <a:rPr lang="zh-CN" altLang="en-US" smtClean="0"/>
              <a:t>的全部</a:t>
            </a:r>
            <a:r>
              <a:rPr lang="en-US" altLang="zh-CN" smtClean="0"/>
              <a:t>API</a:t>
            </a:r>
            <a:r>
              <a:rPr lang="zh-CN" altLang="en-US" smtClean="0"/>
              <a:t>文档中文化。开发人员可以通过</a:t>
            </a:r>
            <a:r>
              <a:rPr lang="en-US" altLang="zh-CN" smtClean="0"/>
              <a:t>Sun</a:t>
            </a:r>
            <a:r>
              <a:rPr lang="zh-CN" altLang="en-US" smtClean="0"/>
              <a:t>中国技术社区的网站在线浏览相关文档，也可以将全部文档下载到本地以方便检索和使用。</a:t>
            </a:r>
          </a:p>
        </p:txBody>
      </p:sp>
    </p:spTree>
    <p:extLst>
      <p:ext uri="{BB962C8B-B14F-4D97-AF65-F5344CB8AC3E}">
        <p14:creationId xmlns:p14="http://schemas.microsoft.com/office/powerpoint/2010/main" val="27003868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D86BB-FDB9-4079-8E00-8F1F7A4AA6F0}" type="slidenum">
              <a:rPr lang="zh-CN" altLang="en-US" smtClean="0"/>
              <a:t>109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55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596979"/>
            <a:ext cx="9144000" cy="1912983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A79B1-94F2-44A5-8271-BE7A17D6686D}" type="datetimeFigureOut">
              <a:rPr lang="zh-CN" altLang="en-US" smtClean="0"/>
              <a:t>2022-02-26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893D6-510C-4F6F-9867-0DA6859ED4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539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00329" y="313611"/>
            <a:ext cx="6510271" cy="652306"/>
          </a:xfrm>
        </p:spPr>
        <p:txBody>
          <a:bodyPr>
            <a:normAutofit/>
          </a:bodyPr>
          <a:lstStyle>
            <a:lvl1pPr>
              <a:defRPr sz="3200">
                <a:solidFill>
                  <a:srgbClr val="1353A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A79B1-94F2-44A5-8271-BE7A17D6686D}" type="datetimeFigureOut">
              <a:rPr lang="zh-CN" altLang="en-US" smtClean="0"/>
              <a:t>2022-02-26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893D6-510C-4F6F-9867-0DA6859ED4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8811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A79B1-94F2-44A5-8271-BE7A17D6686D}" type="datetimeFigureOut">
              <a:rPr lang="zh-CN" altLang="en-US" smtClean="0"/>
              <a:t>2022-02-26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893D6-510C-4F6F-9867-0DA6859ED4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823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A79B1-94F2-44A5-8271-BE7A17D6686D}" type="datetimeFigureOut">
              <a:rPr lang="zh-CN" altLang="en-US" smtClean="0"/>
              <a:t>2022-02-26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893D6-510C-4F6F-9867-0DA6859ED43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2100329" y="313611"/>
            <a:ext cx="6510271" cy="652306"/>
          </a:xfrm>
        </p:spPr>
        <p:txBody>
          <a:bodyPr>
            <a:normAutofit/>
          </a:bodyPr>
          <a:lstStyle>
            <a:lvl1pPr>
              <a:defRPr sz="3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7360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A79B1-94F2-44A5-8271-BE7A17D6686D}" type="datetimeFigureOut">
              <a:rPr lang="zh-CN" altLang="en-US" smtClean="0"/>
              <a:t>2022-02-26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893D6-510C-4F6F-9867-0DA6859ED43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2100329" y="313611"/>
            <a:ext cx="6510271" cy="652306"/>
          </a:xfrm>
        </p:spPr>
        <p:txBody>
          <a:bodyPr>
            <a:normAutofit/>
          </a:bodyPr>
          <a:lstStyle>
            <a:lvl1pPr>
              <a:defRPr sz="3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2026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A79B1-94F2-44A5-8271-BE7A17D6686D}" type="datetimeFigureOut">
              <a:rPr lang="zh-CN" altLang="en-US" smtClean="0"/>
              <a:t>2022-02-26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893D6-510C-4F6F-9867-0DA6859ED43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2100329" y="313611"/>
            <a:ext cx="6510271" cy="652306"/>
          </a:xfrm>
        </p:spPr>
        <p:txBody>
          <a:bodyPr>
            <a:normAutofit/>
          </a:bodyPr>
          <a:lstStyle>
            <a:lvl1pPr>
              <a:defRPr sz="3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26892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A79B1-94F2-44A5-8271-BE7A17D6686D}" type="datetimeFigureOut">
              <a:rPr lang="zh-CN" altLang="en-US" smtClean="0"/>
              <a:t>2022-02-26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893D6-510C-4F6F-9867-0DA6859ED4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2387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0"/>
            <a:ext cx="1219200" cy="914400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1000"/>
                </a:srgbClr>
              </a:gs>
              <a:gs pos="39999">
                <a:srgbClr val="85C2FF">
                  <a:alpha val="40000"/>
                </a:srgbClr>
              </a:gs>
              <a:gs pos="70000">
                <a:srgbClr val="C4D6EB">
                  <a:alpha val="44000"/>
                </a:srgbClr>
              </a:gs>
              <a:gs pos="100000">
                <a:srgbClr val="FFEBFA">
                  <a:alpha val="50000"/>
                </a:srgbClr>
              </a:gs>
            </a:gsLst>
            <a:lin ang="5400000" scaled="0"/>
            <a:tileRect r="-100000" b="-10000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kumimoji="0" lang="zh-CN" altLang="zh-CN" sz="1800">
              <a:solidFill>
                <a:schemeClr val="tx1"/>
              </a:solidFill>
              <a:latin typeface="Rockwell" pitchFamily="18" charset="0"/>
              <a:ea typeface="+mn-ea"/>
            </a:endParaRPr>
          </a:p>
        </p:txBody>
      </p:sp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1219200" y="0"/>
            <a:ext cx="10972800" cy="914400"/>
          </a:xfrm>
          <a:prstGeom prst="rect">
            <a:avLst/>
          </a:prstGeom>
          <a:gradFill flip="none" rotWithShape="1">
            <a:gsLst>
              <a:gs pos="5000">
                <a:schemeClr val="bg1"/>
              </a:gs>
              <a:gs pos="39999">
                <a:srgbClr val="85C2FF"/>
              </a:gs>
              <a:gs pos="70000">
                <a:srgbClr val="C4D6EB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kumimoji="0" lang="zh-CN" altLang="zh-CN" sz="1800">
              <a:solidFill>
                <a:schemeClr val="tx1"/>
              </a:solidFill>
              <a:latin typeface="Rockwell" pitchFamily="18" charset="0"/>
              <a:ea typeface="+mn-ea"/>
            </a:endParaRPr>
          </a:p>
        </p:txBody>
      </p:sp>
      <p:sp>
        <p:nvSpPr>
          <p:cNvPr id="5" name="Rectangle 2"/>
          <p:cNvSpPr>
            <a:spLocks noChangeArrowheads="1"/>
          </p:cNvSpPr>
          <p:nvPr userDrawn="1"/>
        </p:nvSpPr>
        <p:spPr bwMode="auto">
          <a:xfrm rot="5400000">
            <a:off x="-2362200" y="3276600"/>
            <a:ext cx="5943600" cy="1219200"/>
          </a:xfrm>
          <a:prstGeom prst="rect">
            <a:avLst/>
          </a:prstGeom>
          <a:gradFill flip="none" rotWithShape="1">
            <a:gsLst>
              <a:gs pos="5000">
                <a:schemeClr val="bg1"/>
              </a:gs>
              <a:gs pos="39999">
                <a:srgbClr val="85C2FF"/>
              </a:gs>
              <a:gs pos="70000">
                <a:srgbClr val="C4D6EB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kumimoji="0" lang="zh-CN" altLang="zh-CN" sz="1800">
              <a:solidFill>
                <a:schemeClr val="tx1"/>
              </a:solidFill>
              <a:latin typeface="Rockwell" pitchFamily="18" charset="0"/>
              <a:ea typeface="+mn-ea"/>
            </a:endParaRPr>
          </a:p>
        </p:txBody>
      </p:sp>
      <p:pic>
        <p:nvPicPr>
          <p:cNvPr id="6" name="Picture 3" descr="badge_generic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67" y="92075"/>
            <a:ext cx="973667" cy="73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5" descr="java0.gi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" cy="127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0" y="0"/>
            <a:ext cx="9448800" cy="8382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471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A79B1-94F2-44A5-8271-BE7A17D6686D}" type="datetimeFigureOut">
              <a:rPr lang="zh-CN" altLang="en-US" smtClean="0"/>
              <a:t>2022-02-26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893D6-510C-4F6F-9867-0DA6859ED43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1"/>
          <p:cNvSpPr>
            <a:spLocks noChangeArrowheads="1"/>
          </p:cNvSpPr>
          <p:nvPr userDrawn="1"/>
        </p:nvSpPr>
        <p:spPr bwMode="auto">
          <a:xfrm>
            <a:off x="871382" y="363024"/>
            <a:ext cx="89302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✎ 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634962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8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9.xml"/><Relationship Id="rId4" Type="http://schemas.openxmlformats.org/officeDocument/2006/relationships/image" Target="../media/image15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0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1.xml"/><Relationship Id="rId4" Type="http://schemas.openxmlformats.org/officeDocument/2006/relationships/image" Target="../media/image60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2.xml"/><Relationship Id="rId4" Type="http://schemas.openxmlformats.org/officeDocument/2006/relationships/image" Target="../media/image61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3.xml"/><Relationship Id="rId4" Type="http://schemas.openxmlformats.org/officeDocument/2006/relationships/image" Target="../media/image62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4.xml"/><Relationship Id="rId4" Type="http://schemas.openxmlformats.org/officeDocument/2006/relationships/image" Target="../media/image63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5.xml"/><Relationship Id="rId4" Type="http://schemas.openxmlformats.org/officeDocument/2006/relationships/image" Target="../media/image64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6.xml"/><Relationship Id="rId4" Type="http://schemas.openxmlformats.org/officeDocument/2006/relationships/image" Target="../media/image65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7.xml"/><Relationship Id="rId4" Type="http://schemas.openxmlformats.org/officeDocument/2006/relationships/image" Target="../media/image6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8.xml"/><Relationship Id="rId4" Type="http://schemas.openxmlformats.org/officeDocument/2006/relationships/image" Target="../media/image67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9.xml"/><Relationship Id="rId4" Type="http://schemas.openxmlformats.org/officeDocument/2006/relationships/image" Target="../media/image68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0.xml"/><Relationship Id="rId4" Type="http://schemas.openxmlformats.org/officeDocument/2006/relationships/image" Target="../media/image69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1.xml"/><Relationship Id="rId4" Type="http://schemas.openxmlformats.org/officeDocument/2006/relationships/image" Target="../media/image70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2.xml"/><Relationship Id="rId4" Type="http://schemas.openxmlformats.org/officeDocument/2006/relationships/image" Target="../media/image71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3.xml"/><Relationship Id="rId4" Type="http://schemas.openxmlformats.org/officeDocument/2006/relationships/image" Target="../media/image72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4.xml"/><Relationship Id="rId4" Type="http://schemas.openxmlformats.org/officeDocument/2006/relationships/image" Target="../media/image73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5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6.xml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3.xml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4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5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7.x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8.xml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9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0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2.xml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5.xml"/><Relationship Id="rId4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8.xml"/><Relationship Id="rId4" Type="http://schemas.openxmlformats.org/officeDocument/2006/relationships/image" Target="../media/image1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9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0.xml"/><Relationship Id="rId4" Type="http://schemas.openxmlformats.org/officeDocument/2006/relationships/image" Target="../media/image1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2.xml"/><Relationship Id="rId4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3.xml"/><Relationship Id="rId4" Type="http://schemas.openxmlformats.org/officeDocument/2006/relationships/image" Target="../media/image1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4.xml"/><Relationship Id="rId4" Type="http://schemas.openxmlformats.org/officeDocument/2006/relationships/image" Target="../media/image2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5.xml"/><Relationship Id="rId4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6.xml"/><Relationship Id="rId4" Type="http://schemas.openxmlformats.org/officeDocument/2006/relationships/image" Target="../media/image2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7.xml"/><Relationship Id="rId4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8.xml"/><Relationship Id="rId4" Type="http://schemas.openxmlformats.org/officeDocument/2006/relationships/image" Target="../media/image2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9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0.xml"/><Relationship Id="rId4" Type="http://schemas.openxmlformats.org/officeDocument/2006/relationships/image" Target="../media/image2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1.xml"/><Relationship Id="rId4" Type="http://schemas.openxmlformats.org/officeDocument/2006/relationships/image" Target="../media/image2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2.xml"/><Relationship Id="rId4" Type="http://schemas.openxmlformats.org/officeDocument/2006/relationships/image" Target="../media/image2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3.xml"/><Relationship Id="rId4" Type="http://schemas.openxmlformats.org/officeDocument/2006/relationships/image" Target="../media/image2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4.xml"/><Relationship Id="rId4" Type="http://schemas.openxmlformats.org/officeDocument/2006/relationships/image" Target="../media/image29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5.xml"/><Relationship Id="rId4" Type="http://schemas.openxmlformats.org/officeDocument/2006/relationships/image" Target="../media/image30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6.xml"/><Relationship Id="rId4" Type="http://schemas.openxmlformats.org/officeDocument/2006/relationships/image" Target="../media/image3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7.xml"/><Relationship Id="rId4" Type="http://schemas.openxmlformats.org/officeDocument/2006/relationships/image" Target="../media/image3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8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9.xml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0.xml"/><Relationship Id="rId4" Type="http://schemas.openxmlformats.org/officeDocument/2006/relationships/image" Target="../media/image1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1.xml"/><Relationship Id="rId4" Type="http://schemas.openxmlformats.org/officeDocument/2006/relationships/image" Target="../media/image34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5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5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5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5.xml"/><Relationship Id="rId4" Type="http://schemas.openxmlformats.org/officeDocument/2006/relationships/image" Target="../media/image15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6.xml"/><Relationship Id="rId4" Type="http://schemas.openxmlformats.org/officeDocument/2006/relationships/image" Target="../media/image3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8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9.xml"/><Relationship Id="rId4" Type="http://schemas.openxmlformats.org/officeDocument/2006/relationships/image" Target="../media/image37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0.xml"/><Relationship Id="rId4" Type="http://schemas.openxmlformats.org/officeDocument/2006/relationships/image" Target="../media/image38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1.xml"/><Relationship Id="rId4" Type="http://schemas.openxmlformats.org/officeDocument/2006/relationships/image" Target="../media/image15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2.xml"/><Relationship Id="rId4" Type="http://schemas.openxmlformats.org/officeDocument/2006/relationships/image" Target="../media/image39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3.xml"/><Relationship Id="rId4" Type="http://schemas.openxmlformats.org/officeDocument/2006/relationships/image" Target="../media/image40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4.xml"/><Relationship Id="rId4" Type="http://schemas.openxmlformats.org/officeDocument/2006/relationships/image" Target="../media/image4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5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6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7.xml"/><Relationship Id="rId4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8.xml"/><Relationship Id="rId4" Type="http://schemas.openxmlformats.org/officeDocument/2006/relationships/image" Target="../media/image43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9.xml"/><Relationship Id="rId4" Type="http://schemas.openxmlformats.org/officeDocument/2006/relationships/image" Target="../media/image15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0.xml"/><Relationship Id="rId4" Type="http://schemas.openxmlformats.org/officeDocument/2006/relationships/image" Target="../media/image44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1.xml"/><Relationship Id="rId4" Type="http://schemas.openxmlformats.org/officeDocument/2006/relationships/image" Target="../media/image45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2.xml"/><Relationship Id="rId4" Type="http://schemas.openxmlformats.org/officeDocument/2006/relationships/image" Target="../media/image46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3.xml"/><Relationship Id="rId4" Type="http://schemas.openxmlformats.org/officeDocument/2006/relationships/image" Target="../media/image47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4.xml"/><Relationship Id="rId4" Type="http://schemas.openxmlformats.org/officeDocument/2006/relationships/image" Target="../media/image48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5.xml"/><Relationship Id="rId4" Type="http://schemas.openxmlformats.org/officeDocument/2006/relationships/image" Target="../media/image49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6.xml"/><Relationship Id="rId4" Type="http://schemas.openxmlformats.org/officeDocument/2006/relationships/image" Target="../media/image50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7.xml"/><Relationship Id="rId4" Type="http://schemas.openxmlformats.org/officeDocument/2006/relationships/image" Target="../media/image5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8.xml"/><Relationship Id="rId4" Type="http://schemas.openxmlformats.org/officeDocument/2006/relationships/image" Target="../media/image52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9.xml"/><Relationship Id="rId4" Type="http://schemas.openxmlformats.org/officeDocument/2006/relationships/image" Target="../media/image53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0.xml"/><Relationship Id="rId4" Type="http://schemas.openxmlformats.org/officeDocument/2006/relationships/image" Target="../media/image54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1.xml"/><Relationship Id="rId4" Type="http://schemas.openxmlformats.org/officeDocument/2006/relationships/image" Target="../media/image55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2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3.xml"/><Relationship Id="rId4" Type="http://schemas.openxmlformats.org/officeDocument/2006/relationships/image" Target="../media/image58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4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5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6.xml"/><Relationship Id="rId4" Type="http://schemas.openxmlformats.org/officeDocument/2006/relationships/image" Target="../media/image59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2208213" y="1341439"/>
            <a:ext cx="7848600" cy="1927225"/>
          </a:xfrm>
        </p:spPr>
        <p:txBody>
          <a:bodyPr anchor="b">
            <a:noAutofit/>
          </a:bodyPr>
          <a:lstStyle/>
          <a:p>
            <a:pPr>
              <a:defRPr/>
            </a:pPr>
            <a:r>
              <a:rPr lang="en-US" altLang="zh-CN" sz="5400" cap="all" dirty="0"/>
              <a:t>Java</a:t>
            </a:r>
            <a:r>
              <a:rPr lang="zh-CN" altLang="en-US" sz="5400" cap="all" dirty="0"/>
              <a:t>语言程序设计</a:t>
            </a:r>
            <a:r>
              <a:rPr lang="zh-CN" altLang="en-US" sz="5400" cap="all" dirty="0" smtClean="0"/>
              <a:t>（概述）</a:t>
            </a:r>
            <a:endParaRPr lang="zh-CN" altLang="en-US" sz="5400" cap="all" dirty="0"/>
          </a:p>
        </p:txBody>
      </p:sp>
      <p:sp>
        <p:nvSpPr>
          <p:cNvPr id="5123" name="Line 4"/>
          <p:cNvSpPr>
            <a:spLocks noChangeShapeType="1"/>
          </p:cNvSpPr>
          <p:nvPr/>
        </p:nvSpPr>
        <p:spPr bwMode="auto">
          <a:xfrm>
            <a:off x="2351088" y="3357563"/>
            <a:ext cx="7993062" cy="0"/>
          </a:xfrm>
          <a:prstGeom prst="line">
            <a:avLst/>
          </a:prstGeom>
          <a:noFill/>
          <a:ln w="5715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01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31950" y="404813"/>
            <a:ext cx="8928100" cy="519112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/>
              <a:t>1.1.2 	Java</a:t>
            </a:r>
            <a:r>
              <a:rPr lang="zh-CN" altLang="en-US" dirty="0"/>
              <a:t>语言的</a:t>
            </a:r>
            <a:r>
              <a:rPr lang="zh-CN" altLang="en-US" dirty="0" smtClean="0"/>
              <a:t>特点</a:t>
            </a:r>
            <a:r>
              <a:rPr lang="zh-CN" altLang="en-US" dirty="0"/>
              <a:t>及地位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31950" y="1052514"/>
            <a:ext cx="8928100" cy="5616575"/>
          </a:xfrm>
        </p:spPr>
        <p:txBody>
          <a:bodyPr rtlCol="0">
            <a:normAutofit/>
          </a:bodyPr>
          <a:lstStyle/>
          <a:p>
            <a:pPr lvl="1">
              <a:defRPr/>
            </a:pPr>
            <a:r>
              <a:rPr lang="zh-CN" altLang="en-US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平台中立与可移植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Write Once, Run Anywhere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 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源文件被编译为平台中立 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即无关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) 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的字节码文件，后者可以在所有实现了相应规范的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平台上运行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——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二进制级别的可移植性。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>
              <a:defRPr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>
              <a:defRPr/>
            </a:pPr>
            <a:r>
              <a:rPr lang="zh-CN" altLang="en-US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解释型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：平台中立与可移植性决定了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是一种解释型的编程语言。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虚拟机将这些字节码“解释”成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CPU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能够理解的指令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>
              <a:defRPr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>
              <a:defRPr/>
            </a:pPr>
            <a:r>
              <a:rPr lang="zh-CN" altLang="en-US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高性能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：从理论上来说，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程序的执行性能是低于传统的编译型语言 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如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C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C++) 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的，但比纯解释型的脚本语言 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如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VBScript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JavaScript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Python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等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) 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要高得多。随着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JIT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（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Just In Time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，即时的）编译以及</a:t>
            </a:r>
            <a:r>
              <a:rPr lang="en-US" altLang="zh-CN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HotSpot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（一种新的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虚拟机规范）等字节码优化技术的出现，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程序的性能已非常接近于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C++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>
              <a:defRPr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>
              <a:defRPr/>
            </a:pPr>
            <a:endParaRPr lang="zh-CN" altLang="en-US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339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Wingdings"/>
              </a:rPr>
              <a:t>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多学一招：包的定义与</a:t>
            </a:r>
            <a:r>
              <a:rPr lang="zh-CN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endParaRPr lang="zh-CN" altLang="zh-CN" sz="3200" b="1" dirty="0">
              <a:solidFill>
                <a:srgbClr val="1353A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76400" y="1788160"/>
            <a:ext cx="9743440" cy="35356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在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开发时，一个项目中可能会使用很多包，当一个包中的类需要调用另一个包中的类时，需要使用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import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关键字引入需要的类。使用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import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关键字可以在程序中导入某个指定包下的类，这样就不必在每次用到该类时都书写完整类名，简化了代码量。使用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import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关键字导入某个包中的类的具体格式如下所示：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import </a:t>
            </a:r>
            <a:r>
              <a:rPr lang="zh-CN" altLang="zh-CN" sz="24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包名</a:t>
            </a:r>
            <a:r>
              <a:rPr lang="en-US" altLang="zh-CN" sz="24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.</a:t>
            </a:r>
            <a:r>
              <a:rPr lang="zh-CN" altLang="zh-CN" sz="24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类名</a:t>
            </a:r>
            <a:r>
              <a:rPr lang="en-US" altLang="zh-CN" sz="24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;</a:t>
            </a:r>
            <a:endParaRPr lang="zh-CN" altLang="zh-CN" sz="24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375956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Wingdings"/>
              </a:rPr>
              <a:t>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多学一招：包的定义与</a:t>
            </a:r>
            <a:r>
              <a:rPr lang="zh-CN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endParaRPr lang="zh-CN" altLang="zh-CN" sz="3200" b="1" dirty="0">
              <a:solidFill>
                <a:srgbClr val="1353A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6096000" y="2153920"/>
            <a:ext cx="4470400" cy="28448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import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通常出现在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package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语句之后，类定义之前。如果需要用到一个包中的多个类，则可以使用“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import 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包名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.*; 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”导入该包下所有类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423158" y="1707475"/>
            <a:ext cx="2834640" cy="3676730"/>
            <a:chOff x="2311398" y="1676344"/>
            <a:chExt cx="2834640" cy="3676730"/>
          </a:xfrm>
        </p:grpSpPr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398" y="1676344"/>
              <a:ext cx="2834640" cy="36767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内容占位符 2"/>
            <p:cNvSpPr txBox="1">
              <a:spLocks/>
            </p:cNvSpPr>
            <p:nvPr/>
          </p:nvSpPr>
          <p:spPr>
            <a:xfrm>
              <a:off x="2941318" y="2734203"/>
              <a:ext cx="1762762" cy="647773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注</a:t>
              </a:r>
              <a:r>
                <a:rPr lang="zh-CN" altLang="en-US" sz="2800" b="1" dirty="0" smtClean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      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意</a:t>
              </a:r>
              <a:endPara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53181850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Wingdings"/>
              </a:rPr>
              <a:t>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多学一招：包的定义与</a:t>
            </a:r>
            <a:r>
              <a:rPr lang="zh-CN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endParaRPr lang="zh-CN" altLang="zh-CN" sz="3200" b="1" dirty="0">
              <a:solidFill>
                <a:srgbClr val="1353A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56080" y="1564640"/>
            <a:ext cx="9966960" cy="42570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中，不同功能的类都放在不同的包中，其中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的核心类主要放在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包及其子包下，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扩展的大部分类都放在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javax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包及其子包下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语言中的常用包。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●  </a:t>
            </a:r>
            <a:r>
              <a:rPr lang="en-US" altLang="zh-CN" sz="2400" dirty="0" err="1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java.util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: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包含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中大量工具类、集合类等，如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Arrays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List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Set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等。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 java.net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: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包含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网络编程相关的类和接口。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 java.io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: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包含了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输入、输出有关的类和接口。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 </a:t>
            </a:r>
            <a:r>
              <a:rPr lang="en-US" altLang="zh-CN" sz="2400" dirty="0" err="1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java.awt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: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包含用于构建图形界面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(GUI)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的相关类和接口。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518644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5140960" y="1391920"/>
            <a:ext cx="6289040" cy="474472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（全称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IntelliJ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）是用于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程序开发的集成环境（也可用于其他语言），它在业界被公认是最好的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开发工具之一，尤其在智能代码助手、代码自动提示、重构、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J2EE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支持、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Ant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、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JUnit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CVS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整合、代码审查、创新的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GUI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设计等方面的功能可以说是超常的。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JetBrains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公司开发的产品，开发人员是以严谨著称的东欧程序员为主。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1.7.1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363" y="1450657"/>
            <a:ext cx="3259455" cy="4306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1302008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22400" y="2153920"/>
            <a:ext cx="4409440" cy="31089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．安装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开发工具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读者可以登录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官网下载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安装包，登录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官网，可以看到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有两个版本，分别是旗舰版和社区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版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1.7.2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图片 8" descr="手机屏幕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708784"/>
            <a:ext cx="5437186" cy="39096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0556379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02080" y="1889760"/>
            <a:ext cx="4460240" cy="34036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旗舰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版比社区版的组件更全面，所以这里我们选择使用旗舰版。单击旗舰版下面“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Download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”链接进行下载。下载完成后，双击安装包，弹出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安装欢迎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1.7.2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6004560" y="1767840"/>
            <a:ext cx="5457507" cy="3962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3662023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391920" y="2108200"/>
            <a:ext cx="3962400" cy="30124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设置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完安装路径之后，单击【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Next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】按钮，弹出基本安装选项配置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1.7.2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" name="图片 9"/>
          <p:cNvPicPr/>
          <p:nvPr/>
        </p:nvPicPr>
        <p:blipFill>
          <a:blip r:embed="rId4"/>
          <a:stretch>
            <a:fillRect/>
          </a:stretch>
        </p:blipFill>
        <p:spPr>
          <a:xfrm>
            <a:off x="5537199" y="1575117"/>
            <a:ext cx="5802947" cy="407860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2250588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52880" y="1854200"/>
            <a:ext cx="4328160" cy="36220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在上图中，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勾选 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64-bit launcher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”复选框。勾选了该复选框，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在安装完成后会生成桌面快捷方式。勾选之后，单击【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Next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】按钮，弹出选择开始菜单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1.7.2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5984240" y="1676400"/>
            <a:ext cx="5498147" cy="397764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2388720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52880" y="2352040"/>
            <a:ext cx="3982720" cy="181102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在上图中，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单击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Install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】按钮安装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。安装完成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1.7.2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图片 8"/>
          <p:cNvPicPr/>
          <p:nvPr/>
        </p:nvPicPr>
        <p:blipFill>
          <a:blip r:embed="rId4"/>
          <a:stretch>
            <a:fillRect/>
          </a:stretch>
        </p:blipFill>
        <p:spPr>
          <a:xfrm>
            <a:off x="5679440" y="1478914"/>
            <a:ext cx="5203507" cy="45561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858759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259840" y="2047240"/>
            <a:ext cx="4175760" cy="25958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．启动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开发工具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安装完成之后，双击桌面快捷方式进行启动，启动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1.7.2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6095999" y="1905000"/>
            <a:ext cx="4817427" cy="31953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028440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31950" y="404813"/>
            <a:ext cx="8928100" cy="519112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/>
              <a:t>1.1.2 	Java</a:t>
            </a:r>
            <a:r>
              <a:rPr lang="zh-CN" altLang="en-US" dirty="0"/>
              <a:t>语言的</a:t>
            </a:r>
            <a:r>
              <a:rPr lang="zh-CN" altLang="en-US" dirty="0" smtClean="0"/>
              <a:t>特点</a:t>
            </a:r>
            <a:r>
              <a:rPr lang="zh-CN" altLang="en-US" dirty="0"/>
              <a:t>及地位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31950" y="1052514"/>
            <a:ext cx="8928100" cy="5616575"/>
          </a:xfrm>
        </p:spPr>
        <p:txBody>
          <a:bodyPr rtlCol="0">
            <a:normAutofit/>
          </a:bodyPr>
          <a:lstStyle/>
          <a:p>
            <a:pPr lvl="1">
              <a:defRPr/>
            </a:pPr>
            <a:r>
              <a:rPr lang="zh-CN" altLang="en-US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动态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：接口和自动类型推断、反射机制等，使得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语言比那些直接被编译成本地代码的语言更具动态性。相较于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JavaScript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Ruby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Python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等能在运行时修改变量类型 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甚至程序结构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) 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的动态编程语言而言，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仍属于静态编程语言的范畴。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>
              <a:defRPr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>
              <a:defRPr/>
            </a:pPr>
            <a:r>
              <a:rPr lang="zh-CN" altLang="en-US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开源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 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从诞生之初便坚持开源 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(Open Source) 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策略，任何个人和组织都可以免费下载和扩展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JDK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核心类库的源代码。还能提交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JSR (Java Specification Request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，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规范请求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) 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的方式，建议官方为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JDK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的下一发布版本增添某些新特性和服务。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7476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330960" y="1813560"/>
            <a:ext cx="4175760" cy="355092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启动完成后会弹出一个对话框，提示需要购买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。由于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旗舰版有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30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天免费试用期，因此这里我们可以免费使用。直接进入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主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主界面如右图。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1.7.2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图片 8"/>
          <p:cNvPicPr/>
          <p:nvPr/>
        </p:nvPicPr>
        <p:blipFill>
          <a:blip r:embed="rId4"/>
          <a:stretch>
            <a:fillRect/>
          </a:stretch>
        </p:blipFill>
        <p:spPr>
          <a:xfrm>
            <a:off x="6147593" y="1813560"/>
            <a:ext cx="4776787" cy="353663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7295966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330960" y="1813560"/>
            <a:ext cx="4175760" cy="33883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．创建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项目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上图中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单击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Create New Project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”选项创建新项目，单击之后进入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New Project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页面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57353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进行程序开发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 descr="社交网站的手机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840" y="1669096"/>
            <a:ext cx="5548947" cy="39493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5107935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706880" y="1579880"/>
            <a:ext cx="4175760" cy="385572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在上图中，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需要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设置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程序开发所需要的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。在左侧栏选中“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”，在右侧栏顶部“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Project SDK”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后面选择下载好的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，然后单击【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Next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】按钮进入选择模板创建项目界面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57353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进行程序开发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图片 8"/>
          <p:cNvPicPr/>
          <p:nvPr/>
        </p:nvPicPr>
        <p:blipFill>
          <a:blip r:embed="rId4"/>
          <a:stretch>
            <a:fillRect/>
          </a:stretch>
        </p:blipFill>
        <p:spPr>
          <a:xfrm>
            <a:off x="6339840" y="1442083"/>
            <a:ext cx="4962207" cy="44303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816456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706880" y="2506980"/>
            <a:ext cx="3472179" cy="1854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在上图中，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单击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Next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】按钮进入项目设置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57353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进行程序开发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5588000" y="1493202"/>
            <a:ext cx="5651817" cy="440975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1714216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83360" y="2255520"/>
            <a:ext cx="4064000" cy="24688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在上图中，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设置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完成项目名称、项目路径和包名之后，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单击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Finish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开发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57353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进行程序开发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图片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240" y="1647823"/>
            <a:ext cx="6046787" cy="41128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300568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757680" y="1849120"/>
            <a:ext cx="5171440" cy="34544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由上图可以看到，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开发界面上有包资源管理器视图、文本编辑器视图等多个视图。与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类似，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Intellij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视图可以单独出现，也可以和其他视图叠放在一起，并且可以通过拖动随意改变视图布局和位置。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57353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进行程序开发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73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135" y="1849119"/>
            <a:ext cx="3665537" cy="3230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7638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34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3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3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45920" y="1849120"/>
            <a:ext cx="4084320" cy="30276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．编写程序代码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项目新建完成后，系统会自动创建一个名称为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Main.java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文件，我们可以在该文件中编写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代码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57353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进行程序开发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5974079" y="1676400"/>
            <a:ext cx="5274627" cy="38404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967818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57353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进行程序开发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513840" y="1849120"/>
            <a:ext cx="4084320" cy="3027680"/>
            <a:chOff x="1513840" y="1849120"/>
            <a:chExt cx="4084320" cy="3027680"/>
          </a:xfrm>
        </p:grpSpPr>
        <p:sp>
          <p:nvSpPr>
            <p:cNvPr id="6" name="内容占位符 2"/>
            <p:cNvSpPr txBox="1">
              <a:spLocks/>
            </p:cNvSpPr>
            <p:nvPr/>
          </p:nvSpPr>
          <p:spPr>
            <a:xfrm>
              <a:off x="1513840" y="1849120"/>
              <a:ext cx="4084320" cy="3027680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en-US" altLang="zh-CN" sz="2400" dirty="0" smtClean="0">
                  <a:solidFill>
                    <a:srgbClr val="FF0000"/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3</a:t>
              </a:r>
              <a:r>
                <a:rPr lang="zh-CN" altLang="zh-CN" sz="2400" dirty="0">
                  <a:solidFill>
                    <a:srgbClr val="FF0000"/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．运行程序</a:t>
              </a:r>
            </a:p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zh-CN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在</a:t>
              </a:r>
              <a:r>
                <a:rPr lang="zh-CN" altLang="en-US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上图</a:t>
              </a:r>
              <a:r>
                <a:rPr lang="zh-CN" altLang="zh-CN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中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，单击工具栏中的“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 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”按钮运行程序，控制台会显示运行结果</a:t>
              </a:r>
              <a:r>
                <a:rPr lang="zh-CN" altLang="zh-CN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，</a:t>
              </a:r>
              <a:r>
                <a:rPr lang="zh-CN" altLang="en-US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如右图。</a:t>
              </a:r>
              <a:endPara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endParaRPr>
            </a:p>
          </p:txBody>
        </p:sp>
        <p:pic>
          <p:nvPicPr>
            <p:cNvPr id="9" name="图片 8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0570" y="3149600"/>
              <a:ext cx="165100" cy="152400"/>
            </a:xfrm>
            <a:prstGeom prst="rect">
              <a:avLst/>
            </a:prstGeom>
          </p:spPr>
        </p:pic>
      </p:grpSp>
      <p:pic>
        <p:nvPicPr>
          <p:cNvPr id="10" name="图片 9"/>
          <p:cNvPicPr/>
          <p:nvPr/>
        </p:nvPicPr>
        <p:blipFill>
          <a:blip r:embed="rId5"/>
          <a:stretch>
            <a:fillRect/>
          </a:stretch>
        </p:blipFill>
        <p:spPr>
          <a:xfrm>
            <a:off x="5872480" y="1500822"/>
            <a:ext cx="5325427" cy="417861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8855620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57353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1.7.4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工具调试程序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45920" y="1849120"/>
            <a:ext cx="4084320" cy="3027680"/>
            <a:chOff x="1645920" y="1849120"/>
            <a:chExt cx="4084320" cy="3027680"/>
          </a:xfrm>
        </p:grpSpPr>
        <p:pic>
          <p:nvPicPr>
            <p:cNvPr id="12" name="图片 11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1045" y="3117850"/>
              <a:ext cx="245110" cy="245110"/>
            </a:xfrm>
            <a:prstGeom prst="rect">
              <a:avLst/>
            </a:prstGeom>
          </p:spPr>
        </p:pic>
        <p:sp>
          <p:nvSpPr>
            <p:cNvPr id="11" name="内容占位符 2"/>
            <p:cNvSpPr txBox="1">
              <a:spLocks/>
            </p:cNvSpPr>
            <p:nvPr/>
          </p:nvSpPr>
          <p:spPr>
            <a:xfrm>
              <a:off x="1645920" y="1849120"/>
              <a:ext cx="4084320" cy="3027680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en-US" altLang="zh-CN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IDEA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调试的方式与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Eclipse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类似，首先需要设置断点，然后单击图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1-59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中的“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 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”按钮进入</a:t>
              </a:r>
              <a:r>
                <a:rPr lang="en-US" altLang="zh-CN" sz="2400" dirty="0" err="1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Dubug</a:t>
              </a:r>
              <a:r>
                <a:rPr lang="zh-CN" altLang="zh-CN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模式</a:t>
              </a:r>
              <a:r>
                <a:rPr lang="zh-CN" altLang="en-US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。</a:t>
              </a:r>
              <a:endPara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endParaRPr>
            </a:p>
          </p:txBody>
        </p:sp>
      </p:grpSp>
      <p:pic>
        <p:nvPicPr>
          <p:cNvPr id="13" name="图片 12" descr="电脑屏幕的截图&#10;&#10;描述已自动生成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640" y="1713546"/>
            <a:ext cx="5701347" cy="38744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152953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TextBox 1"/>
          <p:cNvSpPr txBox="1"/>
          <p:nvPr/>
        </p:nvSpPr>
        <p:spPr>
          <a:xfrm>
            <a:off x="2311398" y="501700"/>
            <a:ext cx="57353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1.7.4 IDEA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工具调试程序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1442720" y="1483360"/>
            <a:ext cx="9966960" cy="13106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Dubug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模式下也定义了一些快捷键用于调试，这些快捷键的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含义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如下表。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061352"/>
              </p:ext>
            </p:extLst>
          </p:nvPr>
        </p:nvGraphicFramePr>
        <p:xfrm>
          <a:off x="2397760" y="2733040"/>
          <a:ext cx="8016239" cy="33324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92961"/>
                <a:gridCol w="4923278"/>
              </a:tblGrid>
              <a:tr h="39397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快捷键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操作名称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39397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F8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单步调试（不进入函数内部）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39397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F7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单步调试（进入函数内部）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39397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Shift+F7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选择要进入的函数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39397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Shift+F8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跳出函数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39397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Alt+F9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运行到断点</a:t>
                      </a: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F7F7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39397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Alt+F8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执行表达式查看结果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574657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F9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继续执行，进入下一个断点或执行完程序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91475331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1.1.3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语言的发展史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5283200" y="1370968"/>
            <a:ext cx="6024880" cy="448119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语言是詹姆士·高斯林发明的，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的名字来自于一种咖啡的品种名称，所以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语言的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Logo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是一杯热气腾腾的咖啡。詹姆斯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·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高斯林等人于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1990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年初开发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语言的雏形，最初被命名为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Oak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。随着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1990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年代互联网的发展，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Sun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公司看见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Oak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在互联网上应用的前景，于是改进了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Oak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，并于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1995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的名称正式发布。</a:t>
            </a:r>
          </a:p>
        </p:txBody>
      </p:sp>
      <p:pic>
        <p:nvPicPr>
          <p:cNvPr id="27033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643" y="1998027"/>
            <a:ext cx="4325741" cy="2767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5547112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03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03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0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1.1.3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语言的发展史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361440" y="1370968"/>
            <a:ext cx="10058400" cy="448119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1995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23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日，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语言诞生。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1998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8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日，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企业平台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J2EE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发布。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1999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6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SUN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公司发布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的三个版本：标准版（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）、企业版（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J2EE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）和微型版（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J2ME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2001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24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日，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J2EE 1.3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发布。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2002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26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日，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J2SE 1.4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发布，自此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的计算能力有了大幅提升。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2004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30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日，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J2SE 1.5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的发布成为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语言发展史上的又一里程碑。为了表示该版本的重要性，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 SE 1.5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更名为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 5.0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183858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1.1.3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语言的发展史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422400" y="1858648"/>
            <a:ext cx="10058400" cy="308927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2005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6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月，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JavaOne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大会召开，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SUN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公司公开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 6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。此时，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的各种版本进行了更名，取消了名称中的数字“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J2EE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更名为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EE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更名为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J2ME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更名为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ME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2009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SUN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公司发布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EE 6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2011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7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28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日，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Oracle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公司发布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 7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440950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1.1.3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语言的发展史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2052320" y="1736728"/>
            <a:ext cx="8656320" cy="349567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2014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18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日，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Oracle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公司发布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 8(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市场主流版本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)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2017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日，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Oracle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公司发布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 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2018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Oracle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公司发布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SE10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2018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Oracle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公司发布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SE11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2019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Oracle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公司发布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SE12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2019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9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月，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Oracle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公司发布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SE13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0692216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灯片编号占位符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058400" y="6356350"/>
            <a:ext cx="21336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2834CFF-44C2-4315-B9EE-3FF1E11CE118}" type="slidenum">
              <a:rPr lang="en-US" altLang="zh-CN" sz="1200">
                <a:solidFill>
                  <a:srgbClr val="1B2A95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zh-CN" sz="1200">
              <a:solidFill>
                <a:srgbClr val="1B2A95"/>
              </a:solidFill>
              <a:latin typeface="Calibri" panose="020F0502020204030204" pitchFamily="34" charset="0"/>
            </a:endParaRPr>
          </a:p>
        </p:txBody>
      </p:sp>
      <p:sp>
        <p:nvSpPr>
          <p:cNvPr id="46083" name="Text Box 3"/>
          <p:cNvSpPr txBox="1">
            <a:spLocks noChangeArrowheads="1"/>
          </p:cNvSpPr>
          <p:nvPr/>
        </p:nvSpPr>
        <p:spPr bwMode="auto">
          <a:xfrm>
            <a:off x="575353" y="595901"/>
            <a:ext cx="9787847" cy="5269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>
              <a:lnSpc>
                <a:spcPct val="90000"/>
              </a:lnSpc>
              <a:buFontTx/>
              <a:buNone/>
            </a:pPr>
            <a:r>
              <a:rPr lang="en-US" altLang="zh-CN" sz="3600" dirty="0" smtClean="0">
                <a:cs typeface="Times New Roman" panose="02020603050405020304" pitchFamily="18" charset="0"/>
              </a:rPr>
              <a:t>1.1.4 </a:t>
            </a:r>
            <a:r>
              <a:rPr lang="en-US" altLang="zh-CN" sz="3600" dirty="0">
                <a:cs typeface="Times New Roman" panose="02020603050405020304" pitchFamily="18" charset="0"/>
              </a:rPr>
              <a:t>Java</a:t>
            </a:r>
            <a:r>
              <a:rPr lang="zh-CN" altLang="en-US" sz="3600" dirty="0">
                <a:cs typeface="Times New Roman" panose="02020603050405020304" pitchFamily="18" charset="0"/>
              </a:rPr>
              <a:t>语言与</a:t>
            </a:r>
            <a:r>
              <a:rPr lang="en-US" altLang="zh-CN" sz="3600" dirty="0">
                <a:cs typeface="Times New Roman" panose="02020603050405020304" pitchFamily="18" charset="0"/>
              </a:rPr>
              <a:t>C/C++</a:t>
            </a:r>
            <a:r>
              <a:rPr lang="zh-CN" altLang="en-US" sz="3600" dirty="0">
                <a:cs typeface="Times New Roman" panose="02020603050405020304" pitchFamily="18" charset="0"/>
              </a:rPr>
              <a:t>的比较 </a:t>
            </a:r>
            <a:r>
              <a:rPr lang="en-US" altLang="zh-CN" sz="3600" dirty="0">
                <a:cs typeface="Times New Roman" panose="02020603050405020304" pitchFamily="18" charset="0"/>
              </a:rPr>
              <a:t> 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(1)Java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语言中不允许在类之外定义全局变量，而只能通过在类中定义静态变量来实现；</a:t>
            </a:r>
            <a:endParaRPr lang="en-US" altLang="zh-CN" b="1" dirty="0">
              <a:solidFill>
                <a:srgbClr val="1B2A95"/>
              </a:solidFill>
              <a:latin typeface="楷体_GB2312" pitchFamily="49" charset="-122"/>
              <a:ea typeface="楷体_GB2312" pitchFamily="49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(2)Java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语言中没有</a:t>
            </a:r>
            <a:r>
              <a:rPr lang="en-US" altLang="zh-CN" b="1" dirty="0" err="1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goto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语句；</a:t>
            </a:r>
            <a:endParaRPr lang="en-US" altLang="zh-CN" b="1" dirty="0">
              <a:solidFill>
                <a:srgbClr val="1B2A95"/>
              </a:solidFill>
              <a:latin typeface="楷体_GB2312" pitchFamily="49" charset="-122"/>
              <a:ea typeface="楷体_GB2312" pitchFamily="49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(3)Java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语言中没有指针型变量；</a:t>
            </a:r>
            <a:endParaRPr lang="en-US" altLang="zh-CN" b="1" dirty="0">
              <a:solidFill>
                <a:srgbClr val="1B2A95"/>
              </a:solidFill>
              <a:latin typeface="楷体_GB2312" pitchFamily="49" charset="-122"/>
              <a:ea typeface="楷体_GB2312" pitchFamily="49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(4)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内存管理实现了自动化；</a:t>
            </a:r>
            <a:endParaRPr lang="en-US" altLang="zh-CN" b="1" dirty="0">
              <a:solidFill>
                <a:srgbClr val="1B2A95"/>
              </a:solidFill>
              <a:latin typeface="楷体_GB2312" pitchFamily="49" charset="-122"/>
              <a:ea typeface="楷体_GB2312" pitchFamily="49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(5)Java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语言对于不同的数据类型定义统一的规格，保证了平台无关性；</a:t>
            </a:r>
          </a:p>
        </p:txBody>
      </p:sp>
    </p:spTree>
    <p:extLst>
      <p:ext uri="{BB962C8B-B14F-4D97-AF65-F5344CB8AC3E}">
        <p14:creationId xmlns:p14="http://schemas.microsoft.com/office/powerpoint/2010/main" val="36582021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灯片编号占位符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058400" y="6356350"/>
            <a:ext cx="21336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4EBC518-6AF5-4871-8530-7B39CE47788E}" type="slidenum">
              <a:rPr lang="en-US" altLang="zh-CN" sz="1200">
                <a:solidFill>
                  <a:srgbClr val="898989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zh-CN" sz="120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8131" name="Text Box 3"/>
          <p:cNvSpPr txBox="1">
            <a:spLocks noChangeArrowheads="1"/>
          </p:cNvSpPr>
          <p:nvPr/>
        </p:nvSpPr>
        <p:spPr bwMode="auto">
          <a:xfrm>
            <a:off x="523982" y="914401"/>
            <a:ext cx="10952252" cy="477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(6)Java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语言中不允许像</a:t>
            </a: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C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C++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中那样任意进行类型转换；</a:t>
            </a:r>
            <a:endParaRPr lang="en-US" altLang="zh-CN" b="1" dirty="0">
              <a:solidFill>
                <a:srgbClr val="1B2A95"/>
              </a:solidFill>
              <a:latin typeface="楷体_GB2312" pitchFamily="49" charset="-122"/>
              <a:ea typeface="楷体_GB2312" pitchFamily="49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(7)Java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语言中无头文件；</a:t>
            </a:r>
            <a:endParaRPr lang="en-US" altLang="zh-CN" b="1" dirty="0">
              <a:solidFill>
                <a:srgbClr val="1B2A95"/>
              </a:solidFill>
              <a:latin typeface="楷体_GB2312" pitchFamily="49" charset="-122"/>
              <a:ea typeface="楷体_GB2312" pitchFamily="49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(8)Java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语言中无结构体和联合；</a:t>
            </a:r>
            <a:endParaRPr lang="en-US" altLang="zh-CN" b="1" dirty="0">
              <a:solidFill>
                <a:srgbClr val="1B2A95"/>
              </a:solidFill>
              <a:latin typeface="楷体_GB2312" pitchFamily="49" charset="-122"/>
              <a:ea typeface="楷体_GB2312" pitchFamily="49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(9)Java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语言中无预处理和宏定义。</a:t>
            </a:r>
            <a:endParaRPr lang="en-US" altLang="zh-CN" b="1" dirty="0">
              <a:solidFill>
                <a:srgbClr val="1B2A95"/>
              </a:solidFill>
              <a:latin typeface="楷体_GB2312" pitchFamily="49" charset="-122"/>
              <a:ea typeface="楷体_GB2312" pitchFamily="49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Java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语言特色：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  类不支持多重继承、</a:t>
            </a:r>
            <a:r>
              <a:rPr lang="en-US" altLang="zh-CN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Abstract/Final</a:t>
            </a:r>
            <a:r>
              <a:rPr lang="zh-CN" altLang="en-US" b="1" dirty="0">
                <a:solidFill>
                  <a:srgbClr val="1B2A95"/>
                </a:solidFill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</a:rPr>
              <a:t>类、接口、自动内存回收、多线程</a:t>
            </a:r>
          </a:p>
        </p:txBody>
      </p:sp>
    </p:spTree>
    <p:extLst>
      <p:ext uri="{BB962C8B-B14F-4D97-AF65-F5344CB8AC3E}">
        <p14:creationId xmlns:p14="http://schemas.microsoft.com/office/powerpoint/2010/main" val="13126683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058400" y="6356350"/>
            <a:ext cx="21336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B47FC0-A300-499C-B9D7-D0C9DB19FA6D}" type="slidenum">
              <a:rPr lang="en-US" altLang="zh-CN" sz="1200">
                <a:solidFill>
                  <a:srgbClr val="898989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zh-CN" sz="120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53955" name="Text Box 3"/>
          <p:cNvSpPr txBox="1">
            <a:spLocks noChangeArrowheads="1"/>
          </p:cNvSpPr>
          <p:nvPr/>
        </p:nvSpPr>
        <p:spPr bwMode="auto">
          <a:xfrm>
            <a:off x="657545" y="914400"/>
            <a:ext cx="11003623" cy="42103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altLang="zh-CN" sz="3600" dirty="0" smtClean="0"/>
              <a:t>1.1.5</a:t>
            </a:r>
            <a:r>
              <a:rPr lang="zh-CN" altLang="en-US" sz="3600" dirty="0" smtClean="0"/>
              <a:t> </a:t>
            </a:r>
            <a:r>
              <a:rPr lang="zh-CN" altLang="en-US" sz="3600" dirty="0"/>
              <a:t>类库与</a:t>
            </a:r>
            <a:r>
              <a:rPr lang="en-US" altLang="zh-CN" sz="3600" dirty="0"/>
              <a:t>API</a:t>
            </a:r>
            <a:r>
              <a:rPr lang="zh-CN" altLang="en-US" sz="3600" dirty="0"/>
              <a:t>文档 </a:t>
            </a:r>
          </a:p>
          <a:p>
            <a:pPr marL="342900" lvl="1" indent="-342900">
              <a:lnSpc>
                <a:spcPct val="130000"/>
              </a:lnSpc>
              <a:spcBef>
                <a:spcPct val="5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/>
            </a:pPr>
            <a:r>
              <a:rPr lang="en-US" altLang="zh-CN" dirty="0">
                <a:cs typeface="Times New Roman" panose="02020603050405020304" pitchFamily="18" charset="0"/>
              </a:rPr>
              <a:t>Java API</a:t>
            </a:r>
            <a:r>
              <a:rPr lang="zh-CN" altLang="en-US" dirty="0">
                <a:cs typeface="Times New Roman" panose="02020603050405020304" pitchFamily="18" charset="0"/>
              </a:rPr>
              <a:t>是一整套用于实现各种基本功能和其它某些常用功能的</a:t>
            </a:r>
            <a:r>
              <a:rPr lang="en-US" altLang="zh-CN" dirty="0">
                <a:cs typeface="Times New Roman" panose="02020603050405020304" pitchFamily="18" charset="0"/>
              </a:rPr>
              <a:t>Java</a:t>
            </a:r>
            <a:r>
              <a:rPr lang="zh-CN" altLang="en-US" dirty="0">
                <a:cs typeface="Times New Roman" panose="02020603050405020304" pitchFamily="18" charset="0"/>
              </a:rPr>
              <a:t>编程的标准库，其中提供了各种各样的类来实现其语言功能。</a:t>
            </a:r>
            <a:endParaRPr lang="en-US" altLang="zh-CN" dirty="0"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30000"/>
              </a:lnSpc>
              <a:spcBef>
                <a:spcPct val="20000"/>
              </a:spcBef>
              <a:buClr>
                <a:srgbClr val="C00000"/>
              </a:buClr>
              <a:buFont typeface="Arial" pitchFamily="34" charset="0"/>
              <a:buChar char="–"/>
              <a:defRPr/>
            </a:pP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Java 1.0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版：</a:t>
            </a: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9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个包，</a:t>
            </a: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200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多个类、接口、异常等；</a:t>
            </a:r>
            <a:endParaRPr lang="en-US" altLang="zh-CN" sz="2000" b="1" dirty="0">
              <a:latin typeface="Palatino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30000"/>
              </a:lnSpc>
              <a:spcBef>
                <a:spcPct val="20000"/>
              </a:spcBef>
              <a:buClr>
                <a:srgbClr val="C00000"/>
              </a:buClr>
              <a:buFont typeface="Arial" pitchFamily="34" charset="0"/>
              <a:buChar char="–"/>
              <a:defRPr/>
            </a:pP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Java 1.2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版：增加到了</a:t>
            </a: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16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个包，包含有近</a:t>
            </a: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500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个类。</a:t>
            </a: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(Java 1.2-1.5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都称为</a:t>
            </a: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Java 2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）</a:t>
            </a:r>
          </a:p>
          <a:p>
            <a:pPr marL="1200150" lvl="2" indent="-285750">
              <a:lnSpc>
                <a:spcPct val="130000"/>
              </a:lnSpc>
              <a:spcBef>
                <a:spcPct val="20000"/>
              </a:spcBef>
              <a:buClr>
                <a:srgbClr val="C00000"/>
              </a:buClr>
              <a:buFont typeface="Arial" pitchFamily="34" charset="0"/>
              <a:buChar char="–"/>
              <a:defRPr/>
            </a:pP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Java 6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版：</a:t>
            </a: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202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个包，</a:t>
            </a: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3777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个类以及接口、异常等。三万多个方法。</a:t>
            </a:r>
            <a:endParaRPr lang="en-US" altLang="zh-CN" sz="2000" b="1" dirty="0">
              <a:latin typeface="Palatino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30000"/>
              </a:lnSpc>
              <a:spcBef>
                <a:spcPct val="20000"/>
              </a:spcBef>
              <a:buClr>
                <a:srgbClr val="C00000"/>
              </a:buClr>
              <a:buFont typeface="Arial" pitchFamily="34" charset="0"/>
              <a:buChar char="–"/>
              <a:defRPr/>
            </a:pPr>
            <a:r>
              <a:rPr lang="en-US" altLang="zh-CN" sz="2000" b="1" dirty="0">
                <a:latin typeface="Palatino"/>
                <a:cs typeface="Times New Roman" panose="02020603050405020304" pitchFamily="18" charset="0"/>
              </a:rPr>
              <a:t>JDK6 API</a:t>
            </a:r>
            <a:r>
              <a:rPr lang="zh-CN" altLang="en-US" sz="2000" b="1" dirty="0">
                <a:latin typeface="Palatino"/>
                <a:cs typeface="Times New Roman" panose="02020603050405020304" pitchFamily="18" charset="0"/>
              </a:rPr>
              <a:t>中文文档</a:t>
            </a:r>
            <a:endParaRPr lang="en-US" altLang="zh-CN" sz="2000" b="1" dirty="0">
              <a:latin typeface="Palatino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30000"/>
              </a:lnSpc>
              <a:spcBef>
                <a:spcPct val="20000"/>
              </a:spcBef>
              <a:buClr>
                <a:srgbClr val="C00000"/>
              </a:buClr>
              <a:defRPr/>
            </a:pPr>
            <a:r>
              <a:rPr lang="en-US" altLang="zh-CN" dirty="0">
                <a:cs typeface="Times New Roman" panose="02020603050405020304" pitchFamily="18" charset="0"/>
              </a:rPr>
              <a:t>http://download.csdn.net/download/santanxi100/4267975</a:t>
            </a:r>
            <a:endParaRPr lang="zh-CN" altLang="en-US" dirty="0">
              <a:cs typeface="Times New Roman" panose="02020603050405020304" pitchFamily="18" charset="0"/>
            </a:endParaRPr>
          </a:p>
          <a:p>
            <a:pPr marL="342900" lvl="1" indent="-342900">
              <a:lnSpc>
                <a:spcPct val="130000"/>
              </a:lnSpc>
              <a:spcBef>
                <a:spcPct val="5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/>
            </a:pPr>
            <a:endParaRPr lang="zh-CN" alt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1786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3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955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28600"/>
            <a:ext cx="7772400" cy="911225"/>
          </a:xfrm>
          <a:noFill/>
        </p:spPr>
        <p:txBody>
          <a:bodyPr anchor="b"/>
          <a:lstStyle/>
          <a:p>
            <a:r>
              <a:rPr lang="en-US" altLang="zh-CN" smtClean="0">
                <a:ea typeface="宋体" panose="02010600030101010101" pitchFamily="2" charset="-122"/>
              </a:rPr>
              <a:t>Java API</a:t>
            </a:r>
            <a:r>
              <a:rPr lang="zh-CN" altLang="en-US" smtClean="0">
                <a:ea typeface="宋体" panose="02010600030101010101" pitchFamily="2" charset="-122"/>
              </a:rPr>
              <a:t>文档</a:t>
            </a:r>
          </a:p>
        </p:txBody>
      </p:sp>
      <p:pic>
        <p:nvPicPr>
          <p:cNvPr id="522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371600"/>
            <a:ext cx="7124700" cy="48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2228" name="Group 4"/>
          <p:cNvGrpSpPr>
            <a:grpSpLocks/>
          </p:cNvGrpSpPr>
          <p:nvPr/>
        </p:nvGrpSpPr>
        <p:grpSpPr bwMode="auto">
          <a:xfrm>
            <a:off x="1919289" y="2492375"/>
            <a:ext cx="720725" cy="1066800"/>
            <a:chOff x="204" y="1616"/>
            <a:chExt cx="454" cy="672"/>
          </a:xfrm>
        </p:grpSpPr>
        <p:sp>
          <p:nvSpPr>
            <p:cNvPr id="115717" name="AutoShape 5"/>
            <p:cNvSpPr>
              <a:spLocks noChangeArrowheads="1"/>
            </p:cNvSpPr>
            <p:nvPr/>
          </p:nvSpPr>
          <p:spPr bwMode="auto">
            <a:xfrm>
              <a:off x="431" y="1933"/>
              <a:ext cx="227" cy="136"/>
            </a:xfrm>
            <a:prstGeom prst="rightArrow">
              <a:avLst>
                <a:gd name="adj1" fmla="val 50000"/>
                <a:gd name="adj2" fmla="val 41728"/>
              </a:avLst>
            </a:prstGeom>
            <a:gradFill rotWithShape="1">
              <a:gsLst>
                <a:gs pos="0">
                  <a:srgbClr val="FFCC00"/>
                </a:gs>
                <a:gs pos="50000">
                  <a:schemeClr val="bg1"/>
                </a:gs>
                <a:gs pos="100000">
                  <a:srgbClr val="FFCC00"/>
                </a:gs>
              </a:gsLst>
              <a:lin ang="0" scaled="1"/>
            </a:gra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130000"/>
                </a:lnSpc>
                <a:spcBef>
                  <a:spcPct val="50000"/>
                </a:spcBef>
                <a:buClr>
                  <a:srgbClr val="C00000"/>
                </a:buClr>
                <a:buFont typeface="Wingdings" panose="05000000000000000000" pitchFamily="2" charset="2"/>
                <a:buChar char="Ø"/>
                <a:defRPr/>
              </a:pPr>
              <a:endParaRPr lang="zh-CN" altLang="en-US"/>
            </a:p>
          </p:txBody>
        </p:sp>
        <p:sp>
          <p:nvSpPr>
            <p:cNvPr id="52236" name="Text Box 6"/>
            <p:cNvSpPr txBox="1">
              <a:spLocks noChangeArrowheads="1"/>
            </p:cNvSpPr>
            <p:nvPr/>
          </p:nvSpPr>
          <p:spPr bwMode="auto">
            <a:xfrm>
              <a:off x="204" y="1616"/>
              <a:ext cx="249" cy="6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Rockwell" panose="02060603020205020403" pitchFamily="18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Rockwell" panose="02060603020205020403" pitchFamily="18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Rockwell" panose="02060603020205020403" pitchFamily="18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9pPr>
            </a:lstStyle>
            <a:p>
              <a:pPr algn="ctr" eaLnBrk="1" hangingPunct="1">
                <a:spcBef>
                  <a:spcPct val="10000"/>
                </a:spcBef>
                <a:buClr>
                  <a:srgbClr val="339966"/>
                </a:buClr>
                <a:buFont typeface="Wingdings" panose="05000000000000000000" pitchFamily="2" charset="2"/>
                <a:buNone/>
              </a:pPr>
              <a:r>
                <a:rPr lang="zh-CN" altLang="en-US" sz="200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选</a:t>
              </a:r>
            </a:p>
            <a:p>
              <a:pPr algn="ctr" eaLnBrk="1" hangingPunct="1">
                <a:spcBef>
                  <a:spcPct val="10000"/>
                </a:spcBef>
                <a:buClr>
                  <a:srgbClr val="339966"/>
                </a:buClr>
                <a:buFont typeface="Wingdings" panose="05000000000000000000" pitchFamily="2" charset="2"/>
                <a:buNone/>
              </a:pPr>
              <a:r>
                <a:rPr lang="zh-CN" altLang="en-US" sz="200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择</a:t>
              </a:r>
            </a:p>
            <a:p>
              <a:pPr algn="ctr" eaLnBrk="1" hangingPunct="1">
                <a:spcBef>
                  <a:spcPct val="10000"/>
                </a:spcBef>
                <a:buClr>
                  <a:srgbClr val="339966"/>
                </a:buClr>
                <a:buFont typeface="Wingdings" panose="05000000000000000000" pitchFamily="2" charset="2"/>
                <a:buNone/>
              </a:pPr>
              <a:r>
                <a:rPr lang="zh-CN" altLang="en-US" sz="200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包</a:t>
              </a:r>
            </a:p>
          </p:txBody>
        </p:sp>
      </p:grpSp>
      <p:grpSp>
        <p:nvGrpSpPr>
          <p:cNvPr id="52229" name="Group 7"/>
          <p:cNvGrpSpPr>
            <a:grpSpLocks/>
          </p:cNvGrpSpPr>
          <p:nvPr/>
        </p:nvGrpSpPr>
        <p:grpSpPr bwMode="auto">
          <a:xfrm>
            <a:off x="1992313" y="5084764"/>
            <a:ext cx="1655762" cy="1368425"/>
            <a:chOff x="295" y="3203"/>
            <a:chExt cx="1043" cy="862"/>
          </a:xfrm>
        </p:grpSpPr>
        <p:sp>
          <p:nvSpPr>
            <p:cNvPr id="52233" name="Text Box 8"/>
            <p:cNvSpPr txBox="1">
              <a:spLocks noChangeArrowheads="1"/>
            </p:cNvSpPr>
            <p:nvPr/>
          </p:nvSpPr>
          <p:spPr bwMode="auto">
            <a:xfrm>
              <a:off x="295" y="3660"/>
              <a:ext cx="1043" cy="405"/>
            </a:xfrm>
            <a:prstGeom prst="rect">
              <a:avLst/>
            </a:prstGeom>
            <a:gradFill rotWithShape="1">
              <a:gsLst>
                <a:gs pos="0">
                  <a:schemeClr val="accent1">
                    <a:alpha val="24001"/>
                  </a:schemeClr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Rockwell" panose="02060603020205020403" pitchFamily="18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Rockwell" panose="02060603020205020403" pitchFamily="18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Rockwell" panose="02060603020205020403" pitchFamily="18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  <a:buClr>
                  <a:srgbClr val="339966"/>
                </a:buClr>
                <a:buFont typeface="Wingdings" panose="05000000000000000000" pitchFamily="2" charset="2"/>
                <a:buNone/>
              </a:pPr>
              <a:r>
                <a:rPr lang="zh-CN" altLang="en-US" sz="180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选择包中的</a:t>
              </a:r>
            </a:p>
            <a:p>
              <a:pPr algn="ctr" eaLnBrk="1" hangingPunct="1">
                <a:lnSpc>
                  <a:spcPct val="90000"/>
                </a:lnSpc>
                <a:buClr>
                  <a:srgbClr val="339966"/>
                </a:buClr>
                <a:buFont typeface="Wingdings" panose="05000000000000000000" pitchFamily="2" charset="2"/>
                <a:buNone/>
              </a:pPr>
              <a:r>
                <a:rPr lang="zh-CN" altLang="en-US" sz="180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接口或类</a:t>
              </a:r>
            </a:p>
          </p:txBody>
        </p:sp>
        <p:sp>
          <p:nvSpPr>
            <p:cNvPr id="115721" name="AutoShape 9"/>
            <p:cNvSpPr>
              <a:spLocks noChangeArrowheads="1"/>
            </p:cNvSpPr>
            <p:nvPr/>
          </p:nvSpPr>
          <p:spPr bwMode="auto">
            <a:xfrm>
              <a:off x="703" y="3203"/>
              <a:ext cx="181" cy="454"/>
            </a:xfrm>
            <a:prstGeom prst="upArrow">
              <a:avLst>
                <a:gd name="adj1" fmla="val 50000"/>
                <a:gd name="adj2" fmla="val 62707"/>
              </a:avLst>
            </a:prstGeom>
            <a:gradFill rotWithShape="1">
              <a:gsLst>
                <a:gs pos="0">
                  <a:srgbClr val="FFCC00"/>
                </a:gs>
                <a:gs pos="50000">
                  <a:schemeClr val="bg1"/>
                </a:gs>
                <a:gs pos="100000">
                  <a:srgbClr val="FFCC00"/>
                </a:gs>
              </a:gsLst>
              <a:lin ang="5400000" scaled="1"/>
            </a:gra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130000"/>
                </a:lnSpc>
                <a:spcBef>
                  <a:spcPct val="50000"/>
                </a:spcBef>
                <a:buClr>
                  <a:srgbClr val="C00000"/>
                </a:buClr>
                <a:buFont typeface="Wingdings" panose="05000000000000000000" pitchFamily="2" charset="2"/>
                <a:buChar char="Ø"/>
                <a:defRPr/>
              </a:pPr>
              <a:endParaRPr lang="zh-CN" altLang="en-US"/>
            </a:p>
          </p:txBody>
        </p:sp>
      </p:grpSp>
      <p:grpSp>
        <p:nvGrpSpPr>
          <p:cNvPr id="52230" name="Group 10"/>
          <p:cNvGrpSpPr>
            <a:grpSpLocks/>
          </p:cNvGrpSpPr>
          <p:nvPr/>
        </p:nvGrpSpPr>
        <p:grpSpPr bwMode="auto">
          <a:xfrm>
            <a:off x="6316663" y="3357564"/>
            <a:ext cx="3236912" cy="428625"/>
            <a:chOff x="3019" y="2115"/>
            <a:chExt cx="2039" cy="270"/>
          </a:xfrm>
        </p:grpSpPr>
        <p:sp>
          <p:nvSpPr>
            <p:cNvPr id="52231" name="Text Box 11"/>
            <p:cNvSpPr txBox="1">
              <a:spLocks noChangeArrowheads="1"/>
            </p:cNvSpPr>
            <p:nvPr/>
          </p:nvSpPr>
          <p:spPr bwMode="auto">
            <a:xfrm>
              <a:off x="3742" y="2115"/>
              <a:ext cx="1316" cy="2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Rockwell" panose="02060603020205020403" pitchFamily="18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Rockwell" panose="02060603020205020403" pitchFamily="18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Rockwell" panose="02060603020205020403" pitchFamily="18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  <a:buClr>
                  <a:srgbClr val="339966"/>
                </a:buClr>
                <a:buFont typeface="Wingdings" panose="05000000000000000000" pitchFamily="2" charset="2"/>
                <a:buNone/>
              </a:pPr>
              <a:r>
                <a:rPr lang="zh-CN" altLang="en-US" sz="180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可查看相应帮助</a:t>
              </a:r>
            </a:p>
          </p:txBody>
        </p:sp>
        <p:sp>
          <p:nvSpPr>
            <p:cNvPr id="52232" name="AutoShape 12"/>
            <p:cNvSpPr>
              <a:spLocks noChangeArrowheads="1"/>
            </p:cNvSpPr>
            <p:nvPr/>
          </p:nvSpPr>
          <p:spPr bwMode="auto">
            <a:xfrm rot="-487806">
              <a:off x="3019" y="2250"/>
              <a:ext cx="856" cy="135"/>
            </a:xfrm>
            <a:prstGeom prst="leftArrow">
              <a:avLst>
                <a:gd name="adj1" fmla="val 50000"/>
                <a:gd name="adj2" fmla="val 158519"/>
              </a:avLst>
            </a:prstGeom>
            <a:gradFill rotWithShape="1">
              <a:gsLst>
                <a:gs pos="0">
                  <a:srgbClr val="FFCC00"/>
                </a:gs>
                <a:gs pos="50000">
                  <a:srgbClr val="FFFFFF"/>
                </a:gs>
                <a:gs pos="100000">
                  <a:srgbClr val="FFCC00"/>
                </a:gs>
              </a:gsLst>
              <a:lin ang="0" scaled="1"/>
            </a:gradFill>
            <a:ln w="317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Rockwell" panose="02060603020205020403" pitchFamily="18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Rockwell" panose="02060603020205020403" pitchFamily="18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Rockwell" panose="02060603020205020403" pitchFamily="18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Rockwell" panose="02060603020205020403" pitchFamily="18" charset="0"/>
                </a:defRPr>
              </a:lvl9pPr>
            </a:lstStyle>
            <a:p>
              <a:pPr>
                <a:lnSpc>
                  <a:spcPct val="130000"/>
                </a:lnSpc>
                <a:spcBef>
                  <a:spcPct val="50000"/>
                </a:spcBef>
                <a:buClr>
                  <a:srgbClr val="C00000"/>
                </a:buClr>
                <a:buFont typeface="Wingdings" panose="05000000000000000000" pitchFamily="2" charset="2"/>
                <a:buChar char="Ø"/>
              </a:pPr>
              <a:endParaRPr lang="zh-CN" altLang="en-US" sz="2400">
                <a:solidFill>
                  <a:srgbClr val="1B2A95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471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.1.1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内容占位符 2"/>
          <p:cNvSpPr txBox="1">
            <a:spLocks/>
          </p:cNvSpPr>
          <p:nvPr/>
        </p:nvSpPr>
        <p:spPr>
          <a:xfrm>
            <a:off x="1280160" y="1588776"/>
            <a:ext cx="10220960" cy="3674104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计算机语言</a:t>
            </a:r>
            <a:endParaRPr lang="en-US" altLang="zh-CN" sz="2400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计算机语言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Computer Language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）是人与计算机之间通信的语言，它主要由一些指令组成，这些指令包括数字、符号和语法等内容，程序员可以通过这些指令指挥计算机进行工作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计算机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语言的种类非常多，总的来说可以分成机器语言、汇编语言、高级语言三大类。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803139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 Box 2"/>
          <p:cNvSpPr txBox="1">
            <a:spLocks noChangeArrowheads="1"/>
          </p:cNvSpPr>
          <p:nvPr/>
        </p:nvSpPr>
        <p:spPr bwMode="auto">
          <a:xfrm>
            <a:off x="1828801" y="1600200"/>
            <a:ext cx="8169275" cy="436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28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zh-CN" altLang="en-US" sz="28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提供了丰富的标准类来帮助程序设计者更方便快捷地编写程序，这些标准类组成了类包，主要有：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java.lang                        java.awt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java.applet                    java.awt.image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java.awt.peer                java.io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java.net                         java.util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endParaRPr lang="en-US" altLang="zh-CN" b="1">
              <a:latin typeface="Tahoma" panose="020B060403050404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en-US" sz="28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除了</a:t>
            </a:r>
            <a:r>
              <a:rPr lang="en-US" altLang="zh-CN" sz="28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java.lang</a:t>
            </a:r>
            <a:r>
              <a:rPr lang="zh-CN" altLang="en-US" sz="28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之外，其余类包都不是</a:t>
            </a:r>
            <a:r>
              <a:rPr lang="en-US" altLang="zh-CN" sz="28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zh-CN" altLang="en-US" sz="28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语言所必须的。</a:t>
            </a:r>
          </a:p>
        </p:txBody>
      </p:sp>
      <p:sp>
        <p:nvSpPr>
          <p:cNvPr id="53251" name="Rectangle 3"/>
          <p:cNvSpPr>
            <a:spLocks noChangeArrowheads="1"/>
          </p:cNvSpPr>
          <p:nvPr/>
        </p:nvSpPr>
        <p:spPr bwMode="auto">
          <a:xfrm>
            <a:off x="1828801" y="304801"/>
            <a:ext cx="5319713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zh-CN" altLang="en-US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开发类库组成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b="1">
                <a:solidFill>
                  <a:schemeClr val="folHlin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	</a:t>
            </a:r>
            <a:r>
              <a:rPr lang="en-US" altLang="zh-CN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——J2SE</a:t>
            </a:r>
            <a:r>
              <a:rPr lang="zh-CN" altLang="en-US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的类包</a:t>
            </a:r>
          </a:p>
        </p:txBody>
      </p:sp>
    </p:spTree>
    <p:extLst>
      <p:ext uri="{BB962C8B-B14F-4D97-AF65-F5344CB8AC3E}">
        <p14:creationId xmlns:p14="http://schemas.microsoft.com/office/powerpoint/2010/main" val="279353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ChangeArrowheads="1"/>
          </p:cNvSpPr>
          <p:nvPr/>
        </p:nvSpPr>
        <p:spPr bwMode="auto">
          <a:xfrm>
            <a:off x="1752600" y="1371600"/>
            <a:ext cx="86868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Language	java.lang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构成</a:t>
            </a: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语言核心的类</a:t>
            </a:r>
          </a:p>
          <a:p>
            <a:pPr lvl="2" eaLnBrk="1" hangingPunct="1"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CN" sz="16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Object, Math, String, Number, Exception, System, Runtime 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endParaRPr lang="en-US" altLang="zh-CN" sz="1600" b="1">
              <a:latin typeface="Tahoma" panose="020B060403050404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Utilities	java.util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提供实用的数据结构 </a:t>
            </a:r>
          </a:p>
          <a:p>
            <a:pPr lvl="2" eaLnBrk="1" hangingPunct="1"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CN" sz="16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Vector, Stack, Hashtable 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r>
              <a:rPr lang="en-US" altLang="zh-CN" sz="16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/ Colloection, List, Set, Map 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endParaRPr lang="en-US" altLang="zh-CN" sz="1600" b="1">
              <a:latin typeface="Tahoma" panose="020B060403050404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I/O		java.io	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提供多种类型的输出</a:t>
            </a: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输出</a:t>
            </a:r>
          </a:p>
          <a:p>
            <a:pPr lvl="2" eaLnBrk="1" hangingPunct="1"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CN" sz="16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InputStream, OutputStream, Reader, Writer, RandomAccessFile, File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endParaRPr lang="en-US" altLang="zh-CN" sz="1600" b="1">
              <a:latin typeface="Tahoma" panose="020B060403050404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Text	            java.text        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文本</a:t>
            </a: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日期</a:t>
            </a: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数字</a:t>
            </a: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消息的本地化支持</a:t>
            </a:r>
          </a:p>
          <a:p>
            <a:pPr lvl="2" eaLnBrk="1" hangingPunct="1"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CN" sz="16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NumberFormat, DateFormat, and Collator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endParaRPr lang="en-US" altLang="zh-CN" sz="1600" b="1">
              <a:latin typeface="Tahoma" panose="020B060403050404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Math	java.math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提供任意精度的整数和浮点数运算</a:t>
            </a:r>
          </a:p>
          <a:p>
            <a:pPr eaLnBrk="1" hangingPunct="1"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AWT 	java.awt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用户接口设计和事件处理</a:t>
            </a:r>
          </a:p>
          <a:p>
            <a:pPr eaLnBrk="1" hangingPunct="1"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Swing	javax.swing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提供全</a:t>
            </a: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的，在任何平台上表现				都相同的轻量级构件</a:t>
            </a:r>
          </a:p>
        </p:txBody>
      </p:sp>
      <p:sp>
        <p:nvSpPr>
          <p:cNvPr id="54275" name="Rectangle 3"/>
          <p:cNvSpPr>
            <a:spLocks noChangeArrowheads="1"/>
          </p:cNvSpPr>
          <p:nvPr/>
        </p:nvSpPr>
        <p:spPr bwMode="auto">
          <a:xfrm>
            <a:off x="1828801" y="152401"/>
            <a:ext cx="5319713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zh-CN" altLang="en-US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开发类库组成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b="1">
                <a:solidFill>
                  <a:schemeClr val="folHlin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	</a:t>
            </a:r>
            <a:r>
              <a:rPr lang="en-US" altLang="zh-CN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——J2SE</a:t>
            </a:r>
            <a:r>
              <a:rPr lang="zh-CN" altLang="en-US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的类包</a:t>
            </a:r>
          </a:p>
        </p:txBody>
      </p:sp>
    </p:spTree>
    <p:extLst>
      <p:ext uri="{BB962C8B-B14F-4D97-AF65-F5344CB8AC3E}">
        <p14:creationId xmlns:p14="http://schemas.microsoft.com/office/powerpoint/2010/main" val="264871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ChangeArrowheads="1"/>
          </p:cNvSpPr>
          <p:nvPr/>
        </p:nvSpPr>
        <p:spPr bwMode="auto">
          <a:xfrm>
            <a:off x="1828800" y="2017713"/>
            <a:ext cx="8650288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Javax	javax 	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对</a:t>
            </a: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语言的扩展</a:t>
            </a:r>
          </a:p>
          <a:p>
            <a:pPr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Applet	java.applet 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用于创建</a:t>
            </a: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Applet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的类</a:t>
            </a:r>
          </a:p>
          <a:p>
            <a:pPr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Beans	java.beans 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用于开发</a:t>
            </a: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JavaBeans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的类</a:t>
            </a:r>
          </a:p>
          <a:p>
            <a:pPr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Reflection	java.lang.reflect 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用于动态获取类信息的类</a:t>
            </a:r>
          </a:p>
          <a:p>
            <a:pPr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SQL		java.sql 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提供对数据库中数据的访问和处理</a:t>
            </a:r>
          </a:p>
          <a:p>
            <a:pPr lvl="2" eaLnBrk="1" hangingPunct="1">
              <a:lnSpc>
                <a:spcPct val="90000"/>
              </a:lnSpc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CN" sz="16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Connection, ResultSet, Statement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endParaRPr lang="en-US" altLang="zh-CN" sz="1600" b="1">
              <a:latin typeface="Tahoma" panose="020B060403050404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RMI		java.rmi 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支持分布式编程</a:t>
            </a:r>
          </a:p>
          <a:p>
            <a:pPr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Networking	java.net 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支持开发网络应用的类</a:t>
            </a:r>
          </a:p>
          <a:p>
            <a:pPr lvl="2" eaLnBrk="1" hangingPunct="1">
              <a:lnSpc>
                <a:spcPct val="90000"/>
              </a:lnSpc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CN" sz="16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Socket, URL, URLConnection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endParaRPr lang="en-US" altLang="zh-CN" sz="1600" b="1">
              <a:latin typeface="Tahoma" panose="020B060403050404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Security	java.security	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支持访问控制和信息安全的类</a:t>
            </a:r>
          </a:p>
          <a:p>
            <a:pPr lvl="2" eaLnBrk="1" hangingPunct="1">
              <a:lnSpc>
                <a:spcPct val="90000"/>
              </a:lnSpc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</a:pPr>
            <a:r>
              <a:rPr lang="zh-CN" altLang="en-US" sz="16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用于访问控制，防止非信任代码执行关键操作</a:t>
            </a:r>
          </a:p>
          <a:p>
            <a:pPr lvl="2" eaLnBrk="1" hangingPunct="1">
              <a:lnSpc>
                <a:spcPct val="90000"/>
              </a:lnSpc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</a:pPr>
            <a:r>
              <a:rPr lang="zh-CN" altLang="en-US" sz="1600" b="1"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认证相关的类，实现了消息摘要和数字签名与数字认证等</a:t>
            </a:r>
            <a:endParaRPr lang="zh-CN" altLang="en-US" sz="3200" b="1">
              <a:latin typeface="Tahoma" panose="020B060403050404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5299" name="Rectangle 3"/>
          <p:cNvSpPr>
            <a:spLocks noChangeArrowheads="1"/>
          </p:cNvSpPr>
          <p:nvPr/>
        </p:nvSpPr>
        <p:spPr bwMode="auto">
          <a:xfrm>
            <a:off x="1828801" y="304801"/>
            <a:ext cx="5319713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zh-CN" altLang="en-US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开发类库组成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b="1">
                <a:solidFill>
                  <a:schemeClr val="folHlin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	</a:t>
            </a:r>
            <a:r>
              <a:rPr lang="en-US" altLang="zh-CN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——J2SE</a:t>
            </a:r>
            <a:r>
              <a:rPr lang="zh-CN" altLang="en-US" sz="36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的类包</a:t>
            </a:r>
          </a:p>
        </p:txBody>
      </p:sp>
    </p:spTree>
    <p:extLst>
      <p:ext uri="{BB962C8B-B14F-4D97-AF65-F5344CB8AC3E}">
        <p14:creationId xmlns:p14="http://schemas.microsoft.com/office/powerpoint/2010/main" val="69250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 JDK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的使用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5976618" y="2061848"/>
            <a:ext cx="5372101" cy="271335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SUN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公司提供了一套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开发环境，简称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JDK(Java Development Kit)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包括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编译器、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运行工具、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文档生成工具、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打包工具等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27136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071" y="1698785"/>
            <a:ext cx="4263300" cy="30764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96684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71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71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1.2.1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JDK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617978" y="1698627"/>
            <a:ext cx="4417061" cy="295973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1.</a:t>
            </a:r>
            <a:r>
              <a:rPr lang="zh-CN" altLang="en-US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开始安装</a:t>
            </a: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Oracle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官网下载安装文件“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jdk-8u201-windows-x64.exe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”，双击文件，进入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 8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6" name="图片 5"/>
          <p:cNvPicPr/>
          <p:nvPr/>
        </p:nvPicPr>
        <p:blipFill>
          <a:blip r:embed="rId4"/>
          <a:stretch>
            <a:fillRect/>
          </a:stretch>
        </p:blipFill>
        <p:spPr>
          <a:xfrm>
            <a:off x="6278880" y="1642746"/>
            <a:ext cx="5008880" cy="39757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923847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1.2.1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JDK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617977" y="2054227"/>
            <a:ext cx="4417061" cy="234505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．自定义安装功能和路径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步骤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中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，单击【下一步】按钮进入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自定义安装界面，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右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6360160" y="1567500"/>
            <a:ext cx="5010468" cy="3817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460210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1.2.1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JDK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709417" y="1615441"/>
            <a:ext cx="9568183" cy="372872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本步骤图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中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，左侧有三个功能模块，每个模板具有特定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功能如下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：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开发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工具：开发工具是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中的核心功能模块，包含一系列可执行程序，如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等，还包含了一个专用的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JRE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源代码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：是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提供公共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API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类的源代码。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公共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JRE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：是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程序的运行环境。由于开发工具中已经包含了一个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JRE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，因此没有必要再安装公共的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JRE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环境，此项可以不作选择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1215160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1.2.1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JDK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120137" y="1644806"/>
            <a:ext cx="4640583" cy="349503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开发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人员可以根据自己的需求选择所要安装的模块，本教材选择“开发工具”模块。另外，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图中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所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示的界面右侧有一个【更改】按钮，单击该按钮进入更改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安装目录的界面，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右图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5" name="图片 4"/>
          <p:cNvPicPr/>
          <p:nvPr/>
        </p:nvPicPr>
        <p:blipFill>
          <a:blip r:embed="rId4"/>
          <a:stretch>
            <a:fillRect/>
          </a:stretch>
        </p:blipFill>
        <p:spPr>
          <a:xfrm>
            <a:off x="5994400" y="1644806"/>
            <a:ext cx="5752147" cy="371856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8988319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1.2.1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安装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JDK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120137" y="1644807"/>
            <a:ext cx="4640583" cy="3171034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．完成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安装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在步骤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中选择安装路径之后，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单击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【下一步】按钮开始安装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。安装完毕后会进入安装完成界面，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右图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6" name="图片 5"/>
          <p:cNvPicPr/>
          <p:nvPr/>
        </p:nvPicPr>
        <p:blipFill>
          <a:blip r:embed="rId4"/>
          <a:stretch>
            <a:fillRect/>
          </a:stretch>
        </p:blipFill>
        <p:spPr>
          <a:xfrm>
            <a:off x="5811520" y="1512726"/>
            <a:ext cx="5802947" cy="39736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7569732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1.2.2 JDK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目录介绍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272537" y="1299367"/>
            <a:ext cx="10452103" cy="125079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安装完毕后，会在磁盘上生成一个目录，该目录被称为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安装目录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如下图。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8" name="图片 7" descr="C:\Users\admin\Documents\WXWork\1688852668087049\Cache\Image\2020-04\71E986AF9FE364693DCF09777B4464EB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440" y="2049780"/>
            <a:ext cx="5513861" cy="420878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556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.1.1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内容占位符 2"/>
          <p:cNvSpPr txBox="1">
            <a:spLocks/>
          </p:cNvSpPr>
          <p:nvPr/>
        </p:nvSpPr>
        <p:spPr>
          <a:xfrm>
            <a:off x="1280160" y="1588776"/>
            <a:ext cx="10220960" cy="3227064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机器语言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都是由二进制的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组成的编码，不便于记忆和识别。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汇编语言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采用了英文缩写的标识符，容易识别和记忆；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高级语言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采用接近于人类的自然语言进行编程，进一步简化了程序编写的过程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因此，目前编程语言大多是高级语言。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2607396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1.2.2 JDK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目录介绍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5214617" y="1746405"/>
            <a:ext cx="5148583" cy="375015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）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bin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目录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：该目录用于存放一些可执行程序，如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编译器）、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运行工具）、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jar.exe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（打包工具）和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javadoc.exe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（文档生成工具）等。其中最重要的就是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和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java.exe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175" y="1289673"/>
            <a:ext cx="1828164" cy="4968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874231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1.2.2 JDK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目录介绍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272537" y="1563527"/>
            <a:ext cx="10452103" cy="407527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javac.exe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编译器，它可以将编写好的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文件编译成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字节码文件（可执行的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程序）。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源文件的扩展名为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。编译后生成对应的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字节码文件，字节码文件的扩展名为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.class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java.exe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运行工具，它会启动一个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JVM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）进程，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虚拟机相当于一个虚拟的操作系统，专门负责运行由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编译器生成的字节码文件（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.class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文件）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754453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1.2.2 JDK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目录介绍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4765041" y="1634647"/>
            <a:ext cx="5974080" cy="403463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</a:t>
            </a:r>
            <a:r>
              <a:rPr lang="en-US" altLang="zh-CN" sz="2400" dirty="0" err="1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db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目录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：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db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目录是一个小型的数据库。从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 6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开始，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中引入了一个新的成员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JavaDB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，这是一个纯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Java 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实现、开源的数据库管理系统。这个数据库不仅轻便，而且支持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JDBC 4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所有的规范，在学习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JDBC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时，不需要再额外地安装一个数据库软件，选择直接使用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JavaDB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即可。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495" y="1289673"/>
            <a:ext cx="1828164" cy="4968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5122782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1.2.2 JDK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目录介绍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524000" y="1736247"/>
            <a:ext cx="9408161" cy="358759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</a:t>
            </a:r>
            <a:r>
              <a:rPr lang="en-US" altLang="zh-CN" sz="2400" dirty="0" err="1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jre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目录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：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jre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Runtime Environment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的缩写，意为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程序运行时环境。该目录是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运行时环境的根目录，它包含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虚拟机、运行时的类包、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应用启动器以及一个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bin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目录，但不包含开发环境中的开发工具。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4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include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目录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：由于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是使用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C++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开发的，因此在启动时需要引入一些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语言的头文件，该目录就是用于存放这些头文件的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899348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1.2.2 JDK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目录介绍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605280" y="1908967"/>
            <a:ext cx="9408161" cy="305927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lib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目录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：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lib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library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的缩写，意为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类库或库文件，是开发工具使用的归档包文件。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6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src.zip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文件与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javafx-src.zip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文件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：这两个文件中放置的是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核心类的源代码和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JavaFX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源代码，通过这两个文件可以查看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基础类的源代码。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3550148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351279" y="1400967"/>
            <a:ext cx="9804401" cy="1677514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．编写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源文件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安装目录的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bin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目录下新建文本文档，重命名为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。用记事本打开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文件，编写一段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153920" y="3261360"/>
            <a:ext cx="7335520" cy="2722880"/>
            <a:chOff x="2062480" y="3220720"/>
            <a:chExt cx="7335520" cy="2722880"/>
          </a:xfrm>
        </p:grpSpPr>
        <p:pic>
          <p:nvPicPr>
            <p:cNvPr id="27238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2480" y="3220720"/>
              <a:ext cx="7335520" cy="27228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内容占位符 2"/>
            <p:cNvSpPr txBox="1">
              <a:spLocks/>
            </p:cNvSpPr>
            <p:nvPr/>
          </p:nvSpPr>
          <p:spPr>
            <a:xfrm>
              <a:off x="2672080" y="3412645"/>
              <a:ext cx="6278880" cy="2398875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en-US" altLang="zh-CN" sz="20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class </a:t>
              </a:r>
              <a:r>
                <a:rPr lang="en-US" altLang="zh-CN" sz="2000" dirty="0" err="1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HelloWorld</a:t>
              </a:r>
              <a:r>
                <a: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 {</a:t>
              </a:r>
              <a:endParaRPr lang="zh-CN" altLang="zh-CN" sz="20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endParaRPr>
            </a:p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	public static void main(String[] </a:t>
              </a:r>
              <a:r>
                <a:rPr lang="en-US" altLang="zh-CN" sz="2000" dirty="0" err="1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args</a:t>
              </a:r>
              <a:r>
                <a: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) {</a:t>
              </a:r>
              <a:endParaRPr lang="zh-CN" altLang="zh-CN" sz="20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endParaRPr>
            </a:p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		</a:t>
              </a:r>
              <a:r>
                <a:rPr lang="en-US" altLang="zh-CN" sz="2000" dirty="0" err="1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System.out.println</a:t>
              </a:r>
              <a:r>
                <a: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("hello world");</a:t>
              </a:r>
              <a:endParaRPr lang="zh-CN" altLang="zh-CN" sz="20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endParaRPr>
            </a:p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	}</a:t>
              </a:r>
              <a:endParaRPr lang="zh-CN" altLang="zh-CN" sz="20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endParaRPr>
            </a:p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en-US" altLang="zh-CN" sz="20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}</a:t>
              </a:r>
              <a:endParaRPr lang="zh-CN" altLang="zh-CN" sz="20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766125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442719" y="1848007"/>
            <a:ext cx="9804401" cy="305927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是一个关键字，用于定义一个类。在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中，一个类就相当于一个程序，所有的代码都需要在类中书写。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err="1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是类的名称，简称类名。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关键字与类名之间需要用空格、制表符、换行符等任意的空白字符进行分隔。类名之后要写一对大括号，它定义了当前这个类的作用域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648483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463038" y="1868327"/>
            <a:ext cx="9804401" cy="3059274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第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~4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行代码定义了一个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main()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方法，该方法是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程序的执行入口，程序将从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main()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方法开始执行类中的代码。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第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行代码在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main()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方法中编写了一条执行语句“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System.out.println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("hello world");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”，它的作用是打印一段文本信息并输出到屏幕，执行完这条语句，命令行窗口会输出“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 world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9013512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5852159" y="2183287"/>
            <a:ext cx="4490719" cy="196199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编写程序时，程序中出现的空格、括号、分号等符号必须采用英文半角格式，否则程序会出错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382518" y="1676343"/>
            <a:ext cx="2834640" cy="3676730"/>
            <a:chOff x="2311398" y="1676344"/>
            <a:chExt cx="2834640" cy="3676730"/>
          </a:xfrm>
        </p:grpSpPr>
        <p:pic>
          <p:nvPicPr>
            <p:cNvPr id="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398" y="1676344"/>
              <a:ext cx="2834640" cy="36767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8" name="内容占位符 2"/>
            <p:cNvSpPr txBox="1">
              <a:spLocks/>
            </p:cNvSpPr>
            <p:nvPr/>
          </p:nvSpPr>
          <p:spPr>
            <a:xfrm>
              <a:off x="2941318" y="2734203"/>
              <a:ext cx="1762762" cy="647773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注</a:t>
              </a:r>
              <a:r>
                <a:rPr lang="zh-CN" altLang="en-US" sz="2800" b="1" dirty="0" smtClean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      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意</a:t>
              </a:r>
              <a:endPara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57994029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513841" y="1879599"/>
            <a:ext cx="4937759" cy="304799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．打开命令行窗口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单击【开始】→【所有程序】→【附件】→【运行】（或者使用快捷键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Win+R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），打开程序运行窗口，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9" name="图片 8"/>
          <p:cNvPicPr/>
          <p:nvPr/>
        </p:nvPicPr>
        <p:blipFill>
          <a:blip r:embed="rId4"/>
          <a:stretch>
            <a:fillRect/>
          </a:stretch>
        </p:blipFill>
        <p:spPr>
          <a:xfrm>
            <a:off x="6715760" y="1747837"/>
            <a:ext cx="4916170" cy="326104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427832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.1.1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内容占位符 2"/>
          <p:cNvSpPr txBox="1">
            <a:spLocks/>
          </p:cNvSpPr>
          <p:nvPr/>
        </p:nvSpPr>
        <p:spPr>
          <a:xfrm>
            <a:off x="1595120" y="1330328"/>
            <a:ext cx="5659120" cy="4517384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是一种高级计算机语言，它是由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SUN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公司（已被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Oracle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公司收购）于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1995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年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5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月推出的一种可以编写跨平台应用软件、完全面向对象的程序设计语言。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语言简单易用、安全可靠，自问世以来，与之相关的技术和应用发展得非常快。在计算机、移动电话、家用电器等领域中，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技术无处不在。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230" y="1473200"/>
            <a:ext cx="33909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1918274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457958" y="1605279"/>
            <a:ext cx="9718041" cy="1320801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上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图的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运行窗口中输入“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cmd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”，单击【确定】按钮打开命令行窗口，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下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6" name="图片 5"/>
          <p:cNvPicPr/>
          <p:nvPr/>
        </p:nvPicPr>
        <p:blipFill>
          <a:blip r:embed="rId4"/>
          <a:stretch>
            <a:fillRect/>
          </a:stretch>
        </p:blipFill>
        <p:spPr>
          <a:xfrm>
            <a:off x="3352800" y="2976880"/>
            <a:ext cx="6299200" cy="2197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78503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457958" y="1605279"/>
            <a:ext cx="9718041" cy="3566161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．进入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安装目录的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bin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目录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编译和运行编写好的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程序，首先需要进入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程序所在的目录。例如，编译运行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程序，需要进入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安装目录下的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bin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目录。在命令行窗口输入下面的命令：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rgbClr val="00B0F0"/>
                </a:solidFill>
                <a:latin typeface="Lucida Sans Unicode"/>
                <a:ea typeface="微软雅黑" pitchFamily="34" charset="-122"/>
                <a:cs typeface="Lucida Sans Unicode"/>
              </a:rPr>
              <a:t>cd C:\Program Files\Java\jdk1.8.0_201\bin</a:t>
            </a:r>
            <a:endParaRPr lang="zh-CN" altLang="zh-CN" sz="2400" dirty="0">
              <a:solidFill>
                <a:srgbClr val="00B0F0"/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执行上述命令进入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bin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目录。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179689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5" name="图片 4" descr="C:\Users\admin\Documents\WXWork\1688852668087049\Cache\Image\2020-04\FB92F5EB607B46C1246145C5FC81F7BC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480" y="2339657"/>
            <a:ext cx="6829107" cy="2669223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525096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57958" y="1330959"/>
            <a:ext cx="9718041" cy="1757681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4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．编译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源文件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进入安装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bin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目录之后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输入“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”命令，编译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源文件，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下图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7" name="图片 6" descr="手机屏幕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440" y="3271520"/>
            <a:ext cx="6910387" cy="26111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2547684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57958" y="1188719"/>
            <a:ext cx="9718041" cy="2153921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5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．运行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程序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编译文件之后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命令执行完毕后，会在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bin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目录下生成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字节码文件。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在命令行窗口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输入“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”命令，运行编译好的字节码文件，运行结果如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下图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8" name="图片 7" descr="手机屏幕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480" y="3558540"/>
            <a:ext cx="6216171" cy="26797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9679879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第一个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5516880" y="1930399"/>
            <a:ext cx="5333999" cy="3048001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程序编写、编译以及运行的过程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。第一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，在使用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命令进行编译时，需要输入完整的文件名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。第二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，在使用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命令运行程序时，需要的是类名，而非完整的文件名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118358" y="1616034"/>
            <a:ext cx="2834640" cy="3676730"/>
            <a:chOff x="2311398" y="1676344"/>
            <a:chExt cx="2834640" cy="3676730"/>
          </a:xfrm>
        </p:grpSpPr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398" y="1676344"/>
              <a:ext cx="2834640" cy="36767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" name="内容占位符 2"/>
            <p:cNvSpPr txBox="1">
              <a:spLocks/>
            </p:cNvSpPr>
            <p:nvPr/>
          </p:nvSpPr>
          <p:spPr>
            <a:xfrm>
              <a:off x="2941318" y="2734203"/>
              <a:ext cx="1762762" cy="647773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注</a:t>
              </a:r>
              <a:r>
                <a:rPr lang="zh-CN" altLang="en-US" sz="2800" b="1" dirty="0" smtClean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      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意</a:t>
              </a:r>
              <a:endPara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2834413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5321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Wingdings"/>
              </a:rPr>
              <a:t>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脚下留心：查看文件扩展名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584960" y="1422401"/>
            <a:ext cx="9265919" cy="129031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在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使用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命令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编译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HelloWorld.java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程序时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可能会出现“找不到文件”的错误，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下图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</p:txBody>
      </p:sp>
      <p:pic>
        <p:nvPicPr>
          <p:cNvPr id="8" name="图片 7" descr="手机屏幕的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324" y="2763520"/>
            <a:ext cx="6310947" cy="29438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5831844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5321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Wingdings"/>
              </a:rPr>
              <a:t>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脚下留心：查看文件扩展名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4820919" y="1422401"/>
            <a:ext cx="6634479" cy="447039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原因</a:t>
            </a:r>
            <a:r>
              <a:rPr lang="zh-CN" altLang="en-US" sz="24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：</a:t>
            </a:r>
            <a:endParaRPr lang="en-US" altLang="zh-CN" sz="2400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可能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是文件的扩展名被隐藏了，虽然文本文件被重命名为“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”，但实际上该文件的真实文件名为“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HelloWorld.java.txt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”，文件类型并没有得到修改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解决方法：</a:t>
            </a:r>
            <a:endParaRPr lang="en-US" altLang="zh-CN" sz="2400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让文件显示扩展名，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文件显示出扩展名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.txt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后，将其重命名为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即可。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3205" y="1588452"/>
            <a:ext cx="3028950" cy="391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619740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53212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Wingdings"/>
              </a:rPr>
              <a:t>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脚下留心：查看文件扩展名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93520" y="1889761"/>
            <a:ext cx="4612639" cy="323087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打开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Windows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的【文件夹选项】，在“高级设置”一栏中将“隐藏已知文件类型的扩展名”选项前面的“√”取消，单击【确定】按钮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</p:txBody>
      </p:sp>
      <p:pic>
        <p:nvPicPr>
          <p:cNvPr id="8" name="图片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4160" y="1391917"/>
            <a:ext cx="4471670" cy="4775199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482274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1.4.1 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45920" y="1473198"/>
            <a:ext cx="5730239" cy="4003041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环境变量用于保存一系列命令（可执行程序）路径，每个路径之间以分号分隔。当在命令行窗口运行一个可执行文件时，操作系统首先会在当前目录下查找是否存在该文件，如果未找到，操作系统会继续在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环境变量中定义的路径下寻找这个文件，如果仍未找到，系统会报错。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480" y="1458596"/>
            <a:ext cx="3326130" cy="4486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9190588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.1.1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631440" y="1314607"/>
            <a:ext cx="6837680" cy="4852129"/>
            <a:chOff x="2042160" y="1263807"/>
            <a:chExt cx="6837680" cy="4852129"/>
          </a:xfrm>
        </p:grpSpPr>
        <p:pic>
          <p:nvPicPr>
            <p:cNvPr id="269314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160" y="1263807"/>
              <a:ext cx="6837680" cy="48521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内容占位符 2"/>
            <p:cNvSpPr txBox="1">
              <a:spLocks/>
            </p:cNvSpPr>
            <p:nvPr/>
          </p:nvSpPr>
          <p:spPr>
            <a:xfrm>
              <a:off x="5562600" y="2236368"/>
              <a:ext cx="3111025" cy="2802992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zh-CN" sz="2400" dirty="0" smtClean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针对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不同的开发市场，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SUN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公司将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Java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划分为三个技术平台，它们分别是</a:t>
              </a:r>
              <a:r>
                <a:rPr lang="en-US" altLang="zh-CN" sz="2400" dirty="0" err="1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JavaSE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、</a:t>
              </a:r>
              <a:r>
                <a:rPr lang="en-US" altLang="zh-CN" sz="2400" dirty="0" err="1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JavaEE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和</a:t>
              </a:r>
              <a:r>
                <a:rPr lang="en-US" altLang="zh-CN" sz="2400" dirty="0" err="1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JavaME</a:t>
              </a:r>
              <a:r>
                <a:rPr lang="zh-CN" altLang="zh-CN" sz="2400" dirty="0" smtClean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。</a:t>
              </a:r>
              <a:endPara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507571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1.4.1 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45920" y="1493519"/>
            <a:ext cx="9479280" cy="88392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例如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，在命令行窗口使用“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”命令，系统提示错误，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下图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7" name="图片 6" descr="手机屏幕的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160" y="2600325"/>
            <a:ext cx="6585267" cy="27743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0053298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1.4.1 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995680" y="1564638"/>
            <a:ext cx="5730240" cy="393192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．查看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Windows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系统属性中的环境变量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右键单击桌面上的【计算机】→【属性】，在弹出的【系统】窗口左边选择【高级系统设置】选项，弹出系统属性窗口，在系统属性窗口的【高级】选项卡下单击【环境变量】按钮，弹出【环境变量】窗口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7" name="图片 6" descr="社交网站的手机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9280" y="1564638"/>
            <a:ext cx="5003483" cy="42265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8579174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1.4.1 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361440" y="1432558"/>
            <a:ext cx="10393680" cy="1965961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．设置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系统环境变量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步骤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中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，在【系统变量】区域选中名为“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”的系统变量，单击【编辑】按钮，打开【编辑系统变量】窗口，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下图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3413760" y="3520438"/>
            <a:ext cx="5763895" cy="23209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122422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1.4.1 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280160" y="1391918"/>
            <a:ext cx="10393680" cy="198120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上图的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“变量值”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文本区域内的开始处，添加“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”命令所在的目录路径“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C:\Program Files\Java\ jdk1.8.0_201\bin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”，并在路径后面用英文半角分号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(;)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结束，将其与后面的路径隔开，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下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图。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7" name="图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3322320" y="3342640"/>
            <a:ext cx="5972809" cy="2489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8599975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1.4.1 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280160" y="1290318"/>
            <a:ext cx="10393680" cy="242824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．查看和验证设置的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系统环境变量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在上图中，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添加完成后，依次单击所有打开窗口的【确定】按钮，完成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系统环境变量的设置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此时，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打开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命令行窗口，执行“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set 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”命令，查看设置后的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变量的变量值，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下图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8" name="图片 7" descr="手机屏幕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280" y="3749039"/>
            <a:ext cx="6575107" cy="238760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089866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1.4.1 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5760720" y="1706878"/>
            <a:ext cx="5354320" cy="353568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在上图中的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变量的第一行，已经显示出了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命令的路径信息。在命令行窗口中执行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命令，如果能正常地显示帮助信息，说明系统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环境变量配置成功，这样系统就永久性地保存了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环境变量的设置。</a:t>
            </a:r>
          </a:p>
        </p:txBody>
      </p:sp>
      <p:pic>
        <p:nvPicPr>
          <p:cNvPr id="273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318" y="1484948"/>
            <a:ext cx="2781300" cy="4162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475276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34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3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3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4610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1.4.2 </a:t>
            </a:r>
            <a:r>
              <a:rPr lang="en-US" altLang="zh-CN" sz="3200" b="1" dirty="0" err="1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classpath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5466080" y="1828800"/>
            <a:ext cx="5720080" cy="31496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err="1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classpath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环境变量用于保存一系列类包的路径，它和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环境变量的查看与配置方式完全相同。当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虚拟机需要运行一个类时，会在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classpath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环境变量定义的路径下寻找所需的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文件和类包。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27443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531" y="2400300"/>
            <a:ext cx="4295269" cy="2344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4430591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74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4610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1.4.2 </a:t>
            </a:r>
            <a:r>
              <a:rPr lang="en-US" altLang="zh-CN" sz="3200" b="1" dirty="0" err="1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classpath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83360" y="1463040"/>
            <a:ext cx="9845040" cy="14122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打开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命令行窗口，进入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盘根目录下，执行“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”命令，运行之前编译好的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程序，结果会报错，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下图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7" name="图片 6" descr="手机屏幕的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286" y="2977197"/>
            <a:ext cx="6290627" cy="266160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6587878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4610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1.4.2 </a:t>
            </a:r>
            <a:r>
              <a:rPr lang="en-US" altLang="zh-CN" sz="3200" b="1" dirty="0" err="1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classpath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83360" y="1463040"/>
            <a:ext cx="9845040" cy="40944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错误原因：</a:t>
            </a:r>
            <a:endParaRPr lang="en-US" altLang="zh-CN" sz="2400" dirty="0" smtClean="0">
              <a:solidFill>
                <a:srgbClr val="FF0000"/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虚拟机在运行程序时无法找到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文件，即在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盘根目录下没有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解决方法：</a:t>
            </a:r>
            <a:endParaRPr lang="en-US" altLang="zh-CN" sz="2400" dirty="0" smtClean="0">
              <a:solidFill>
                <a:srgbClr val="FF0000"/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对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classpath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环境变量进行设置，保存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文件路径。在命令行窗口输入下面的命令：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rgbClr val="00B050"/>
                </a:solidFill>
                <a:latin typeface="Lucida Sans Unicode"/>
                <a:ea typeface="微软雅黑" pitchFamily="34" charset="-122"/>
                <a:cs typeface="Lucida Sans Unicode"/>
              </a:rPr>
              <a:t>set </a:t>
            </a:r>
            <a:r>
              <a:rPr lang="en-US" altLang="zh-CN" sz="2400" dirty="0" err="1">
                <a:solidFill>
                  <a:srgbClr val="00B050"/>
                </a:solidFill>
                <a:latin typeface="Lucida Sans Unicode"/>
                <a:ea typeface="微软雅黑" pitchFamily="34" charset="-122"/>
                <a:cs typeface="Lucida Sans Unicode"/>
              </a:rPr>
              <a:t>classpath</a:t>
            </a:r>
            <a:r>
              <a:rPr lang="en-US" altLang="zh-CN" sz="2400" dirty="0">
                <a:solidFill>
                  <a:srgbClr val="00B050"/>
                </a:solidFill>
                <a:latin typeface="Lucida Sans Unicode"/>
                <a:ea typeface="微软雅黑" pitchFamily="34" charset="-122"/>
                <a:cs typeface="Lucida Sans Unicode"/>
              </a:rPr>
              <a:t>=C:\Program </a:t>
            </a:r>
            <a:r>
              <a:rPr lang="en-US" altLang="zh-CN" sz="2400" dirty="0" smtClean="0">
                <a:solidFill>
                  <a:srgbClr val="00B050"/>
                </a:solidFill>
                <a:latin typeface="Lucida Sans Unicode"/>
                <a:ea typeface="微软雅黑" pitchFamily="34" charset="-122"/>
                <a:cs typeface="Lucida Sans Unicode"/>
              </a:rPr>
              <a:t>Files\Java\jdk1.8.0_201\bin</a:t>
            </a:r>
            <a:endParaRPr lang="zh-CN" altLang="zh-CN" sz="2400" dirty="0">
              <a:solidFill>
                <a:srgbClr val="00B050"/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524213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4610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1.4.2 </a:t>
            </a:r>
            <a:r>
              <a:rPr lang="en-US" altLang="zh-CN" sz="3200" b="1" dirty="0" err="1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classpath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564640" y="1470660"/>
            <a:ext cx="9753600" cy="20040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【环境变量】窗口中的【系统变量】区域单击【新建】按钮，在弹出的【新建系统变量】窗口中，在变量名的文本区域输入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“CLASSPATH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7" name="图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3637280" y="3484880"/>
            <a:ext cx="5262880" cy="217424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1306653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.1.1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686560" y="2102488"/>
            <a:ext cx="9692640" cy="248983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 Platform Standard Edition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）标准版，是为开发普通桌面和商务应用程序提供的解决方案。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是三个平台中最核心的部分，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JavaEE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和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JavaME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都是从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的基础上发展而来的，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平台中包括了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最核心的类库，如集合、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IO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、数据库连接以及网络编程等。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477982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4610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1.4.2 </a:t>
            </a:r>
            <a:r>
              <a:rPr lang="en-US" altLang="zh-CN" sz="3200" b="1" dirty="0" err="1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classpath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6238240" y="2152649"/>
            <a:ext cx="4185920" cy="26035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设置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CLASSPATH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变量时，必须在配置路径前添加“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.;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”（当前目录），用于识别当前目录下的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类。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2433318" y="1616034"/>
            <a:ext cx="2834640" cy="3676730"/>
            <a:chOff x="2311398" y="1676344"/>
            <a:chExt cx="2834640" cy="3676730"/>
          </a:xfrm>
        </p:grpSpPr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398" y="1676344"/>
              <a:ext cx="2834640" cy="36767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" name="内容占位符 2"/>
            <p:cNvSpPr txBox="1">
              <a:spLocks/>
            </p:cNvSpPr>
            <p:nvPr/>
          </p:nvSpPr>
          <p:spPr>
            <a:xfrm>
              <a:off x="2941318" y="2734203"/>
              <a:ext cx="1762762" cy="647773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注</a:t>
              </a:r>
              <a:r>
                <a:rPr lang="zh-CN" altLang="en-US" sz="2800" b="1" dirty="0" smtClean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      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意</a:t>
              </a:r>
              <a:endPara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67849906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37846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1.5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运行机制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25600" y="1615440"/>
            <a:ext cx="6024880" cy="39928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使用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语言进行程序设计时，不仅要了解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语言的特点，还需要了解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程序的运行机制。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程序运行时，必须经过编译和运行两个步骤。首先将后缀名为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的源文件进行编译，生成后缀名为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.class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的字节码文件。然后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虚拟机将字节码文件进行解释执行，并将结果显示出来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pic>
        <p:nvPicPr>
          <p:cNvPr id="2764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738" y="1459546"/>
            <a:ext cx="3246231" cy="4006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9437978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6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76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6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37846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1.5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运行机制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52880" y="1788160"/>
            <a:ext cx="9570720" cy="316992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以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为例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对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程序的编译运行过程进行详细地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分析：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）写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）使用“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javac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”命令开启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编译器，编译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文件。编译结束后，会自动生成一个名为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的字节码文件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5933945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37846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1.5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运行机制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52880" y="2153920"/>
            <a:ext cx="9987280" cy="25501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）使用“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”命令启动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虚拟机运行程序，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虚拟机首先将编译好的字节码文件加载到内存，这个过程被称为类加载，由类加载器完成。然后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虚拟机针对加载到内存中的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类进行解释执行，输出运行结果。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821532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37846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1.5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运行机制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52880" y="1341120"/>
            <a:ext cx="9987280" cy="25196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通过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上面的分析不难发现，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程序是由虚拟机负责解释执行的，并非操作系统。这样做的好处是可以实现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程序的跨平台，也就是说，在不同的操作系统上，可以运行相同的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程序，不同操作系统只需安装不同版本的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虚拟机即可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2885347"/>
              </p:ext>
            </p:extLst>
          </p:nvPr>
        </p:nvGraphicFramePr>
        <p:xfrm>
          <a:off x="3302748" y="3281680"/>
          <a:ext cx="6366873" cy="2600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321" name="Visio" r:id="rId5" imgW="6173294" imgH="2503440" progId="Visio.Drawing.11">
                  <p:embed/>
                </p:oleObj>
              </mc:Choice>
              <mc:Fallback>
                <p:oleObj name="Visio" r:id="rId5" imgW="6173294" imgH="250344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2748" y="3281680"/>
                        <a:ext cx="6366873" cy="260096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24949428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378460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1.5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运行机制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5547360" y="2001520"/>
            <a:ext cx="5770880" cy="29768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程序通过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虚拟机可以达到跨平台特性，但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虚拟机并不是跨平台的。也就是说，不同操作系统上的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虚拟机是不同的，即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Windows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平台上的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虚拟机不能用在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Linux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平台上，反之亦然。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311398" y="1616034"/>
            <a:ext cx="2834640" cy="3676730"/>
            <a:chOff x="2311398" y="1676344"/>
            <a:chExt cx="2834640" cy="3676730"/>
          </a:xfrm>
        </p:grpSpPr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398" y="1676344"/>
              <a:ext cx="2834640" cy="36767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内容占位符 2"/>
            <p:cNvSpPr txBox="1">
              <a:spLocks/>
            </p:cNvSpPr>
            <p:nvPr/>
          </p:nvSpPr>
          <p:spPr>
            <a:xfrm>
              <a:off x="2941318" y="2734203"/>
              <a:ext cx="1762762" cy="647773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注</a:t>
              </a:r>
              <a:r>
                <a:rPr lang="zh-CN" altLang="en-US" sz="2800" b="1" dirty="0" smtClean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      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意</a:t>
              </a:r>
              <a:endPara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4438897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521414" y="172948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4400" dirty="0" smtClean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1.6 </a:t>
            </a:r>
            <a:r>
              <a:rPr lang="zh-CN" altLang="en-US" sz="4400" dirty="0" smtClean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44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zh-CN" altLang="en-US" sz="44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的文档注释</a:t>
            </a:r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297952" y="1181528"/>
            <a:ext cx="11620070" cy="4457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chemeClr val="hlink"/>
              </a:buClr>
              <a:buSzPct val="110000"/>
              <a:buFont typeface="Wingdings" panose="05000000000000000000" pitchFamily="2" charset="2"/>
              <a:buBlip>
                <a:blip r:embed="rId2"/>
              </a:buBlip>
            </a:pPr>
            <a:r>
              <a:rPr lang="zh-CN" altLang="en-US" sz="28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文档注释以“</a:t>
            </a:r>
            <a:r>
              <a:rPr lang="en-US" altLang="zh-CN" sz="28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/**”</a:t>
            </a:r>
            <a:r>
              <a:rPr lang="zh-CN" altLang="en-US" sz="28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开始，以“*</a:t>
            </a:r>
            <a:r>
              <a:rPr lang="en-US" altLang="zh-CN" sz="28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/”</a:t>
            </a:r>
            <a:r>
              <a:rPr lang="zh-CN" altLang="en-US" sz="28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标志结束，相应的信息和批注所对应的位置很重要！ 类的说明应在类定义之前，方法的说明应在方法的定义之前。 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110000"/>
              <a:buFont typeface="Wingdings" panose="05000000000000000000" pitchFamily="2" charset="2"/>
              <a:buBlip>
                <a:blip r:embed="rId2"/>
              </a:buBlip>
            </a:pPr>
            <a:r>
              <a:rPr lang="zh-CN" altLang="en-US" sz="28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批注参数来标记一些特殊的属性及其相应的说明 。</a:t>
            </a:r>
          </a:p>
          <a:p>
            <a:pPr lvl="1" eaLnBrk="1" hangingPunct="1">
              <a:lnSpc>
                <a:spcPct val="90000"/>
              </a:lnSpc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@author&lt;</a:t>
            </a:r>
            <a:r>
              <a:rPr lang="zh-CN" altLang="en-US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作者姓名</a:t>
            </a: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&gt;</a:t>
            </a:r>
          </a:p>
          <a:p>
            <a:pPr lvl="1" eaLnBrk="1" hangingPunct="1">
              <a:lnSpc>
                <a:spcPct val="90000"/>
              </a:lnSpc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@version&lt;</a:t>
            </a:r>
            <a:r>
              <a:rPr lang="zh-CN" altLang="en-US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版本信息</a:t>
            </a: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&gt;</a:t>
            </a:r>
          </a:p>
          <a:p>
            <a:pPr lvl="1" eaLnBrk="1" hangingPunct="1">
              <a:lnSpc>
                <a:spcPct val="90000"/>
              </a:lnSpc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@</a:t>
            </a:r>
            <a:r>
              <a:rPr lang="en-US" altLang="zh-CN" sz="2400" b="1" dirty="0" err="1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param</a:t>
            </a: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&lt;</a:t>
            </a:r>
            <a:r>
              <a:rPr lang="zh-CN" altLang="en-US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参数名称</a:t>
            </a: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&gt;&lt;</a:t>
            </a:r>
            <a:r>
              <a:rPr lang="zh-CN" altLang="en-US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参数说明</a:t>
            </a: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&gt;</a:t>
            </a:r>
          </a:p>
          <a:p>
            <a:pPr lvl="1" eaLnBrk="1" hangingPunct="1">
              <a:lnSpc>
                <a:spcPct val="90000"/>
              </a:lnSpc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</a:pP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 @return&lt;</a:t>
            </a:r>
            <a:r>
              <a:rPr lang="zh-CN" altLang="en-US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返回值说明</a:t>
            </a:r>
            <a:r>
              <a:rPr lang="en-US" altLang="zh-CN" sz="2400" b="1" dirty="0">
                <a:solidFill>
                  <a:srgbClr val="00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&gt;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110000"/>
              <a:buFont typeface="Wingdings" panose="05000000000000000000" pitchFamily="2" charset="2"/>
              <a:buBlip>
                <a:blip r:embed="rId2"/>
              </a:buBlip>
            </a:pPr>
            <a:endParaRPr lang="zh-CN" altLang="en-US" sz="2800" b="1" dirty="0">
              <a:solidFill>
                <a:srgbClr val="000000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09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ChangeArrowheads="1"/>
          </p:cNvSpPr>
          <p:nvPr/>
        </p:nvSpPr>
        <p:spPr bwMode="auto">
          <a:xfrm>
            <a:off x="1524000" y="0"/>
            <a:ext cx="8686800" cy="670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import java.io.*;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/**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* Title:  engineer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类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&lt;br&gt;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* Description:  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通过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engineer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类来说明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java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中的文档注释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&lt;br&gt;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* Copyright: (c) 2003 &lt;br&gt;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* Company: 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科技咨询中心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&lt;br&gt;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* @author 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张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* 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@version 1.00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*/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public class engineer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{	public String Engineer_name;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/**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*  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这是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engineer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对象的构造函数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*  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@param name engineer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的名字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*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/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public engineer(String name)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{ 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}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/**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*  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这是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repairing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方法的说明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*  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@param sum 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需要修理的机器总数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*  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@param alltime 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需要修理的总时间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*  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@return Repairing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的数量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*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/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public int repairing(int sum,int alltime)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{ return 0;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	}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chemeClr val="hlink"/>
              </a:buClr>
              <a:buSzPct val="75000"/>
              <a:defRPr/>
            </a:pP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ea typeface="宋体" pitchFamily="2" charset="-122"/>
              </a:rPr>
              <a:t> }</a:t>
            </a:r>
          </a:p>
          <a:p>
            <a:pPr marL="342900" indent="-34290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10000"/>
              <a:defRPr/>
            </a:pPr>
            <a:endParaRPr lang="zh-CN" altLang="en-US" b="1">
              <a:solidFill>
                <a:srgbClr val="000000"/>
              </a:solidFill>
              <a:latin typeface="Tahoma" pitchFamily="34" charset="0"/>
              <a:ea typeface="宋体" pitchFamily="2" charset="-122"/>
            </a:endParaRPr>
          </a:p>
        </p:txBody>
      </p:sp>
      <p:sp>
        <p:nvSpPr>
          <p:cNvPr id="84995" name="Text Box 3"/>
          <p:cNvSpPr txBox="1">
            <a:spLocks noChangeArrowheads="1"/>
          </p:cNvSpPr>
          <p:nvPr/>
        </p:nvSpPr>
        <p:spPr bwMode="auto">
          <a:xfrm>
            <a:off x="6629400" y="5486401"/>
            <a:ext cx="3810000" cy="586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Javadoc</a:t>
            </a:r>
            <a:r>
              <a:rPr lang="zh-CN" altLang="en-US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命令讲解</a:t>
            </a:r>
          </a:p>
        </p:txBody>
      </p:sp>
    </p:spTree>
    <p:extLst>
      <p:ext uri="{BB962C8B-B14F-4D97-AF65-F5344CB8AC3E}">
        <p14:creationId xmlns:p14="http://schemas.microsoft.com/office/powerpoint/2010/main" val="230578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362204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1.6.1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76400" y="1381760"/>
            <a:ext cx="6045200" cy="45516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是由蓝色巨人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IBM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花费巨资开发的一款功能完整且成熟的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集成开发环境，它是一个开源的、基于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的可扩展开发平台，是目前最流行的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语言开发工具。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具有强大的代码编排功能，可以帮助程序开发人员完成语法修正、代码修正、补全文字、信息提示等编码工作，大大提高了程序开发的效率。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8790" y="1635760"/>
            <a:ext cx="33909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850978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362204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1.6.1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76400" y="1727200"/>
            <a:ext cx="6045200" cy="38404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的设计思想是“一切皆插件”。就其本身而言，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只是一个框架和一组服务，所有功能都是以插件组件的方式加入到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框架中实现的。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作为一款优秀的开发工具，自身附带了一个标准的插件集，其中包括了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开发工具（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8790" y="1635760"/>
            <a:ext cx="33909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5172826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.1.1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686560" y="2102488"/>
            <a:ext cx="9692640" cy="248983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Java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EE(Java Platform Enterprise Edition) 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企业版，是为开发企业级应用程序提供的解决方案。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EE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可以被看作一个技术平台，该平台用于开发、装配以及部署企业级应用程序，主要包括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Servlet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JSP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JavaBean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JDBC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EJB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Web Service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等技术。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218228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66240" y="1869440"/>
            <a:ext cx="9692640" cy="327152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．下载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开发工具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是针对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编程的集成开发环境（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IDE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），读者可以登录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官网免费下载，本教材使用的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版本是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Juno Service Release 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安装时只需将下载好的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ZIP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包解压保存到指定目录下（例如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D:\eclipse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）就可以使用了。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8537652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66240" y="1534160"/>
            <a:ext cx="4846320" cy="39928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．启动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开发工具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完成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的解压之后，接下来就可以启动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开发工具，具体步骤如下：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解压文件中运行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eclipse.exe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文件，会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出现启动界面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720" y="1954530"/>
            <a:ext cx="4634547" cy="329819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0464014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843280" y="1432560"/>
            <a:ext cx="11013440" cy="1727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启动完成后会弹出一个对话框，提示选择工作空间（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Workspace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工作空间用于保存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创建的项目和相关设置。可以使用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提供的默认路径为工作空间，也可以单击【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Browse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】按钮更改路径。如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右图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354387"/>
            <a:ext cx="6067107" cy="2731453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089158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5384800" y="1737360"/>
            <a:ext cx="6167120" cy="35966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每次启动都会出现选择工作空间的对话框，如果不想每次都选择工作空间，可以勾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选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上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图中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Use this as the default and do not ask again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】复选框，这就相当于为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工具选择了默认的工作空间，再次启动时就不会再出现提示对话框。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087878" y="1616034"/>
            <a:ext cx="2834640" cy="3676730"/>
            <a:chOff x="2311398" y="1676344"/>
            <a:chExt cx="2834640" cy="3676730"/>
          </a:xfrm>
        </p:grpSpPr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398" y="1676344"/>
              <a:ext cx="2834640" cy="36767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" name="内容占位符 2"/>
            <p:cNvSpPr txBox="1">
              <a:spLocks/>
            </p:cNvSpPr>
            <p:nvPr/>
          </p:nvSpPr>
          <p:spPr>
            <a:xfrm>
              <a:off x="2941318" y="2734203"/>
              <a:ext cx="1762762" cy="647773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注</a:t>
              </a:r>
              <a:r>
                <a:rPr lang="zh-CN" altLang="en-US" sz="2800" b="1" dirty="0" smtClean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      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意</a:t>
              </a:r>
              <a:endPara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753170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107440" y="2326640"/>
            <a:ext cx="4490720" cy="19405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）在图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1-27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中，工作空间设置完成后，单击【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OK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】按钮，进入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欢迎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图片 10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0080" y="1605281"/>
            <a:ext cx="5907723" cy="4084318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4123228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5382259" y="1808480"/>
            <a:ext cx="5852160" cy="36880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上图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所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示的欢迎界面中有四个功能图标，含义分别如下所示：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Overview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”：概述。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Tutorials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”：教程。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Samples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”：样本。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What’s new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”：新增内容。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940" y="1391921"/>
            <a:ext cx="3274060" cy="4632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518468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40178" y="1402080"/>
            <a:ext cx="10101581" cy="14020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工作台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在上图中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关闭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欢迎界面窗口，进入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工作台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界面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，如下图。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 descr="社交网站的手机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971" y="2705100"/>
            <a:ext cx="6718617" cy="33502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398386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107440" y="1574800"/>
            <a:ext cx="10434319" cy="4064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工作台主要由标题栏、菜单栏、工具栏、透视图四部分组成。一个工作台中最重要的部分就是透视图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下面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分别介绍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工作台几种主要视图的作用：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包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资源管理器视图（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Package Explorer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）：用于显示项目文件的组成结构。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文本编辑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器视图（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Editor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）：用来编写代码的区域。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控制台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视图（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Console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）：用于显示程序运行时的输出信息、异常和错误。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大纲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视图（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Outline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）：用于显示代码中类的结构。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834504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107440" y="1574800"/>
            <a:ext cx="10434319" cy="4064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4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透视图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透视图（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Perspective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）是比视图更大的一个概念，用于定义工作台窗口中视图的初始设置和布局，目的在于完成特定类型的任务或使用特定类型的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资源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提供了几种常用的透视图，如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透视图、资源透视图、调试透视图、小组同步透视图等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用户可以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通过</a:t>
            </a:r>
            <a:r>
              <a:rPr lang="en-US" altLang="zh-CN" sz="2400" dirty="0" err="1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Elipse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工具栏中的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透视图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按钮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在不同的透视图之间切换。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492970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995681" y="2082800"/>
            <a:ext cx="4795519" cy="27228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如果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要选择进入某一个透视图，可以在菜单栏中选择【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Window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→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Open Perspective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→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Other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】打开其他透视图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039" y="1747202"/>
            <a:ext cx="5216207" cy="3922078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690716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46278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.1.1 Java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686560" y="1848488"/>
            <a:ext cx="9692640" cy="346519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ME(Java Platform Micro Edition) 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小型版，是为开发电子消费产品和嵌入式设备提供的解决方案。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JavaME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主要用于小型数字电子设备上软件程序的开发。例如，为家用电器增加智能化控制和联网功能，为手机增加新的游戏和通讯录管理功能。此外，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ME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还提供了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HTTP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等高级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Internet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协议，使移动电话能以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Client/Server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方式直接访问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Internet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的全部信息，提供高效率的无线交流。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025029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35762" y="2336800"/>
            <a:ext cx="4152898" cy="22453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选择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Other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】选项之后，弹出“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Open Perspective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对话框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，选择要打开的视图，如右图。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239" y="1517014"/>
            <a:ext cx="3931285" cy="4599306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8458708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6360162" y="1879600"/>
            <a:ext cx="4490718" cy="34137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一时刻只能有一个透视图是活动的，该活动的透视图可以控制哪些视图显示在工作台界面上，并控制这些视图的大小和位置，视图在透视图中的设置更改不会影响编辑器的设置。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423158" y="1707475"/>
            <a:ext cx="2834640" cy="3676730"/>
            <a:chOff x="2311398" y="1676344"/>
            <a:chExt cx="2834640" cy="3676730"/>
          </a:xfrm>
        </p:grpSpPr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398" y="1676344"/>
              <a:ext cx="2834640" cy="36767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" name="内容占位符 2"/>
            <p:cNvSpPr txBox="1">
              <a:spLocks/>
            </p:cNvSpPr>
            <p:nvPr/>
          </p:nvSpPr>
          <p:spPr>
            <a:xfrm>
              <a:off x="2941318" y="2734203"/>
              <a:ext cx="1762762" cy="647773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注</a:t>
              </a:r>
              <a:r>
                <a:rPr lang="zh-CN" altLang="en-US" sz="2800" b="1" dirty="0" smtClean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      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意</a:t>
              </a:r>
              <a:endPara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043825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1.6.2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341120" y="1463040"/>
            <a:ext cx="5201920" cy="45313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如果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失误操作了透视图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(Perspective)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，例如，关闭了透视图中的包资源管理器视图，可以通过【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Window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→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Show View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】选择想要打开的视图，也可以重置透视图。在菜单栏选择【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Window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→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Reset Perspective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】可以重置透视图，将透视图回复至原始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状态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图片 10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3440" y="1418272"/>
            <a:ext cx="3599815" cy="4606608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265819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1.6.3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361440" y="1564640"/>
            <a:ext cx="4968240" cy="41960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．创建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项目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窗口中选择菜单【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File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→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→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Project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】，或者在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Package Explorer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视图中单击鼠标右键，选择菜单【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→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Project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】，弹出一个“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new Java Project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”对话框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6797040" y="1188720"/>
            <a:ext cx="4172585" cy="524414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5387627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1.6.3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52880" y="1605280"/>
            <a:ext cx="4856480" cy="40944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Project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name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表示项目的名称，在这里将项目命名为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chapter01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，其余选项保持默认，然后单击【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Finish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】按钮完成项目的创建。完成项目创建之后，在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Package Explorer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视图中便会出现一个名称为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chapter01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项目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6797039" y="1960880"/>
            <a:ext cx="3965257" cy="34347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6331344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1.6.3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259840" y="1747520"/>
            <a:ext cx="4643120" cy="37185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2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．在项目下创建包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上图中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鼠标右键单击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chapter01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项目下的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src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文件夹，选择【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→ 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Package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】，会弹出一个“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New Java Package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”对话框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6931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681" y="1324833"/>
            <a:ext cx="4718368" cy="4761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422133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1.6.3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96720" y="1747520"/>
            <a:ext cx="4053840" cy="35458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．创建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类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鼠标右键单击包名（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cn.itcast.chapter01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），选择【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New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→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】，会弹出一个“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New Java Class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”对话框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7033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6640" y="1237298"/>
            <a:ext cx="4648200" cy="511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268397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270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1.6.3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96720" y="1747520"/>
            <a:ext cx="4328160" cy="362712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单击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Finish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】按钮，完成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类的创建。类名创建完成之后，在“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cn.itcast.chapter01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”包下就会出现一个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6400800" y="1747520"/>
            <a:ext cx="4394835" cy="39319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198626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1.6.3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96720" y="1442720"/>
            <a:ext cx="7762240" cy="7010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创建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好的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文件会在编辑区域自动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打开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2653" y="2412682"/>
            <a:ext cx="6016307" cy="3368358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752243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1.6.3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96720" y="1381760"/>
            <a:ext cx="7762240" cy="1473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4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．编写程序代码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上图中的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文本编辑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区域完成代码的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编写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，如下图。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1551" y="2731133"/>
            <a:ext cx="5894387" cy="342582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6488180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31950" y="404813"/>
            <a:ext cx="8928100" cy="519112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1.1.2 </a:t>
            </a:r>
            <a:r>
              <a:rPr lang="en-US" altLang="zh-CN" dirty="0"/>
              <a:t>	Java</a:t>
            </a:r>
            <a:r>
              <a:rPr lang="zh-CN" altLang="en-US" dirty="0"/>
              <a:t>语言的特点及</a:t>
            </a:r>
            <a:r>
              <a:rPr lang="zh-CN" altLang="en-US" dirty="0" smtClean="0"/>
              <a:t>地位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31950" y="1052514"/>
            <a:ext cx="8928100" cy="5616575"/>
          </a:xfrm>
        </p:spPr>
        <p:txBody>
          <a:bodyPr>
            <a:normAutofit/>
          </a:bodyPr>
          <a:lstStyle/>
          <a:p>
            <a:pPr lvl="1" eaLnBrk="1" hangingPunct="1">
              <a:lnSpc>
                <a:spcPct val="90000"/>
              </a:lnSpc>
              <a:defRPr/>
            </a:pPr>
            <a:r>
              <a:rPr lang="zh-CN" altLang="en-US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简单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舍弃了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C++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中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的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运算符重载、多重继承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；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从语法层面取消了指针，同时提供了自动内存回收机制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完全面向对象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：万事万物皆对象。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分布式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丰富的用于编写网络应用程序的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API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安全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语法、语义和类型安全检查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；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字节码校验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；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定义安全管理器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健壮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：</a:t>
            </a:r>
            <a:r>
              <a:rPr lang="zh-CN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强类型检查、异常捕获及处理、垃圾自动回收等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55167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1.6.3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96720" y="1513840"/>
            <a:ext cx="4643120" cy="398272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5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．运行程序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上图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中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，程序编写完成之后，鼠标右键单击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Package Explorer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视图中的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文件，在弹出框中选择【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Run As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→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Java Application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】运行程序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 descr="电脑萤幕画面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160" y="1259840"/>
            <a:ext cx="5411152" cy="49987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4962161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1.6.3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的下载与启动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25600" y="1706880"/>
            <a:ext cx="9804400" cy="14020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也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可以选中要运行的文件，直接单击工具栏上的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 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按钮运行程序。程序运行完毕后，在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Console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视图中可以看到运行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结果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，如下图。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680" y="3254057"/>
            <a:ext cx="6979920" cy="2212023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3645920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706628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Wingdings"/>
              </a:rPr>
              <a:t>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多学一招：</a:t>
            </a:r>
            <a:r>
              <a:rPr lang="en-US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Eclipse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中显示代码行号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25600" y="1920240"/>
            <a:ext cx="4470400" cy="33832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提供了显示代码行号的功能，使用鼠标右键单击文本编辑器中左侧的空白处，在弹出的窗口中选择【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Show Line Numbers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】，即可显示出行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号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8560" y="1493520"/>
            <a:ext cx="5557203" cy="438912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3802461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1.6.4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调试工具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574800" y="1686560"/>
            <a:ext cx="4724400" cy="366776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1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.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设置断点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在需要调试的代码行前，单击右键，在弹出的对话框中选择“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Toggle Breakpoint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”选项。例如，在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HelloWorld.java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文件的第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6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行代码前设置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断点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6563360" y="1432560"/>
            <a:ext cx="5039359" cy="4521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6882373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1.6.4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调试工具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595120" y="1849120"/>
            <a:ext cx="4023360" cy="3454400"/>
            <a:chOff x="1595120" y="1849120"/>
            <a:chExt cx="4023360" cy="3454400"/>
          </a:xfrm>
        </p:grpSpPr>
        <p:pic>
          <p:nvPicPr>
            <p:cNvPr id="9" name="图片 8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0438" y="3162935"/>
              <a:ext cx="194310" cy="194310"/>
            </a:xfrm>
            <a:prstGeom prst="rect">
              <a:avLst/>
            </a:prstGeom>
          </p:spPr>
        </p:pic>
        <p:sp>
          <p:nvSpPr>
            <p:cNvPr id="6" name="内容占位符 2"/>
            <p:cNvSpPr txBox="1">
              <a:spLocks/>
            </p:cNvSpPr>
            <p:nvPr/>
          </p:nvSpPr>
          <p:spPr>
            <a:xfrm>
              <a:off x="1595120" y="1849120"/>
              <a:ext cx="4023360" cy="3454400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en-US" altLang="zh-CN" sz="2400" dirty="0" smtClean="0">
                  <a:solidFill>
                    <a:srgbClr val="FF0000"/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2</a:t>
              </a:r>
              <a:r>
                <a:rPr lang="en-US" altLang="zh-CN" sz="2400" dirty="0">
                  <a:solidFill>
                    <a:srgbClr val="FF0000"/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.</a:t>
              </a:r>
              <a:r>
                <a:rPr lang="zh-CN" altLang="zh-CN" sz="2400" dirty="0">
                  <a:solidFill>
                    <a:srgbClr val="FF0000"/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设置</a:t>
              </a:r>
              <a:r>
                <a:rPr lang="en-US" altLang="zh-CN" sz="2400" dirty="0">
                  <a:solidFill>
                    <a:srgbClr val="FF0000"/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Debug</a:t>
              </a:r>
              <a:r>
                <a:rPr lang="zh-CN" altLang="zh-CN" sz="2400" dirty="0">
                  <a:solidFill>
                    <a:srgbClr val="FF0000"/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模式</a:t>
              </a:r>
            </a:p>
            <a:p>
              <a:pPr marL="0" indent="0" eaLnBrk="1" hangingPunct="1">
                <a:lnSpc>
                  <a:spcPct val="150000"/>
                </a:lnSpc>
                <a:spcBef>
                  <a:spcPct val="0"/>
                </a:spcBef>
                <a:buNone/>
                <a:defRPr/>
              </a:pP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设置断点之后，单击工具栏中“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 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”按钮的下拉菜单，选择【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Debug As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】→【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Java Application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】，进入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Debug</a:t>
              </a:r>
              <a:r>
                <a:rPr lang="zh-CN" altLang="zh-CN" sz="2400" dirty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模式</a:t>
              </a:r>
              <a:r>
                <a:rPr lang="zh-CN" altLang="zh-CN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，</a:t>
              </a:r>
              <a:r>
                <a:rPr lang="zh-CN" altLang="en-US" sz="2400" dirty="0" smtClean="0">
                  <a:solidFill>
                    <a:schemeClr val="bg1">
                      <a:lumMod val="50000"/>
                    </a:schemeClr>
                  </a:solidFill>
                  <a:latin typeface="Lucida Sans Unicode"/>
                  <a:ea typeface="微软雅黑" pitchFamily="34" charset="-122"/>
                  <a:cs typeface="Lucida Sans Unicode"/>
                </a:rPr>
                <a:t>如右图。</a:t>
              </a:r>
              <a:endPara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endParaRPr>
            </a:p>
          </p:txBody>
        </p:sp>
      </p:grp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5"/>
          <a:stretch>
            <a:fillRect/>
          </a:stretch>
        </p:blipFill>
        <p:spPr>
          <a:xfrm>
            <a:off x="5963920" y="1493520"/>
            <a:ext cx="5467667" cy="44297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345262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1.6.4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调试工具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087120" y="1158240"/>
            <a:ext cx="10698480" cy="1727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3</a:t>
            </a:r>
            <a:r>
              <a:rPr lang="en-US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.</a:t>
            </a:r>
            <a:r>
              <a:rPr lang="zh-CN" altLang="zh-CN" sz="2400" dirty="0">
                <a:solidFill>
                  <a:srgbClr val="FF0000"/>
                </a:solidFill>
                <a:latin typeface="Lucida Sans Unicode"/>
                <a:ea typeface="微软雅黑" pitchFamily="34" charset="-122"/>
                <a:cs typeface="Lucida Sans Unicode"/>
              </a:rPr>
              <a:t>运行程序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程序启动调试运行后，会在设置的断点位置停下来，并且断点行代码底色会高亮显示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如右图。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 descr="社交网站的手机截图&#10;&#10;描述已自动生成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281" y="2585718"/>
            <a:ext cx="6116319" cy="37033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9750248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1.6.4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调试工具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788160" y="1686560"/>
            <a:ext cx="9530080" cy="41148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err="1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Dubug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模式的界面由调试区域视图、文本编译器视图、变量区域视图和控制台视图等多个部分组成。文本编译器视图和控制台视图我们已经有所了解，下面介绍一下其他两个视图的作用：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调试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区域视图：又称为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Debug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调试区域视图，用于显示正在调试的代码。</a:t>
            </a:r>
          </a:p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●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变量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区域视图：又称为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Vsriables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变量区域，用于显示调试过程中变量的值。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092399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1.6.4 Eclipse</a:t>
            </a:r>
            <a:r>
              <a:rPr lang="zh-CN" altLang="en-US" sz="3200" b="1" dirty="0" smtClean="0">
                <a:solidFill>
                  <a:srgbClr val="1353A2"/>
                </a:solidFill>
                <a:latin typeface="微软雅黑" pitchFamily="34" charset="-122"/>
                <a:ea typeface="微软雅黑" pitchFamily="34" charset="-122"/>
              </a:rPr>
              <a:t>调试工具</a:t>
            </a:r>
            <a:endParaRPr lang="zh-CN" altLang="en-US" sz="3200" b="1" kern="1200" dirty="0">
              <a:solidFill>
                <a:srgbClr val="1353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788160" y="1381760"/>
            <a:ext cx="9530080" cy="12496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Eclipse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在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Debug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模式下定义了很多快捷键用于更方便的调试程序，这些快捷键及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含义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Lucida Sans Unicode"/>
                <a:ea typeface="微软雅黑" pitchFamily="34" charset="-122"/>
                <a:cs typeface="Lucida Sans Unicode"/>
              </a:rPr>
              <a:t>如下表。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Lucida Sans Unicode"/>
              <a:ea typeface="微软雅黑" pitchFamily="34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459907"/>
              </p:ext>
            </p:extLst>
          </p:nvPr>
        </p:nvGraphicFramePr>
        <p:xfrm>
          <a:off x="2448560" y="2670334"/>
          <a:ext cx="8353107" cy="34967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63046"/>
                <a:gridCol w="5190061"/>
              </a:tblGrid>
              <a:tr h="43709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快捷键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操作名称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43709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F5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单步跳入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43709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F6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单步跳过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43709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F7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单步返回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43709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F8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继续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43709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Ctrl+Shift+D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显示变量的值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43709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Ctrl+Shift+D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在当前行设置或者去掉断点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  <a:tr h="43709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Ctrl+R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直接运行所选行（也会跳过断点）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99040993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Wingdings"/>
              </a:rPr>
              <a:t>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多学一招：包的定义与</a:t>
            </a:r>
            <a:r>
              <a:rPr lang="zh-CN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endParaRPr lang="zh-CN" altLang="zh-CN" sz="3200" b="1" dirty="0">
              <a:solidFill>
                <a:srgbClr val="1353A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5598160" y="1778000"/>
            <a:ext cx="5598160" cy="348488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为了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便于对硬盘上的文件进行管理，通常会将文件分目录存放。同理，在程序开发中，也需要将编写的类在项目中分目录存放，以便于文件管理。为此，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引入了包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(package)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机制，程序可以通过声明包的方式对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类分目录管理。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7238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620" y="1930400"/>
            <a:ext cx="3086100" cy="3590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509201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23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72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2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2311398" y="501700"/>
            <a:ext cx="5674362" cy="584775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Wingdings"/>
              </a:rPr>
              <a:t></a:t>
            </a:r>
            <a:r>
              <a:rPr lang="zh-CN" altLang="zh-CN" sz="3200" b="1" dirty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多学一招：包的定义与</a:t>
            </a:r>
            <a:r>
              <a:rPr lang="zh-CN" altLang="zh-CN" sz="3200" b="1" dirty="0" smtClean="0">
                <a:solidFill>
                  <a:srgbClr val="1353A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endParaRPr lang="zh-CN" altLang="zh-CN" sz="3200" b="1" dirty="0">
              <a:solidFill>
                <a:srgbClr val="1353A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676400" y="1788160"/>
            <a:ext cx="9743440" cy="31394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中的包是专门用来存放类的，通常功能相同的类存放在同一个包中。包通过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package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关键字声明，示例代码如下：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rgbClr val="00B0F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package cn.itcast.chapter01; // </a:t>
            </a:r>
            <a:r>
              <a:rPr lang="zh-CN" altLang="zh-CN" sz="2400" dirty="0">
                <a:solidFill>
                  <a:srgbClr val="00B0F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使用</a:t>
            </a:r>
            <a:r>
              <a:rPr lang="en-US" altLang="zh-CN" sz="2400" dirty="0">
                <a:solidFill>
                  <a:srgbClr val="00B0F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package</a:t>
            </a:r>
            <a:r>
              <a:rPr lang="zh-CN" altLang="zh-CN" sz="2400" dirty="0">
                <a:solidFill>
                  <a:srgbClr val="00B0F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关键字声明包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en-US" altLang="zh-CN" sz="2400" dirty="0">
                <a:solidFill>
                  <a:srgbClr val="00B0F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public class Example01{…}</a:t>
            </a:r>
            <a:endParaRPr lang="zh-CN" altLang="zh-CN" sz="2400" dirty="0">
              <a:solidFill>
                <a:srgbClr val="00B0F0"/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需要注意的是，</a:t>
            </a:r>
            <a:r>
              <a:rPr lang="zh-CN" altLang="zh-CN" sz="24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包的声明只能位于</a:t>
            </a:r>
            <a:r>
              <a:rPr lang="en-US" altLang="zh-CN" sz="24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Java</a:t>
            </a:r>
            <a:r>
              <a:rPr lang="zh-CN" altLang="zh-CN" sz="24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源文件的第一行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Lucida Sans Unicode"/>
              </a:rPr>
              <a:t>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  <a:defRPr/>
            </a:pP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Lucida Sans Unicode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949723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UID" val="{8D62E317-9EB8-4EE3-A0B2-DEA7D8D8667A}"/>
  <p:tag name="ISPRING_RESOURCE_FOLDER" val="F:\7、计算机组装与维护\5、资源\2.PPT\ppt\第1章 认识计算机 教学PPT_薛蒙蒙_0827_1\"/>
  <p:tag name="ISPRING_RESOURCE_FOLDER_STATIC" val="F:\7、计算机组装与维护\5、资源\2.PPT\ppt\第1章 认识计算机 教学PPT_薛蒙蒙_0827_1\"/>
  <p:tag name="ISPRING_PRESENTATION_PATH" val="F:\7、计算机组装与维护\5、资源\2.PPT\ppt\第1章 认识计算机 教学PPT_薛蒙蒙_0827.pptx"/>
  <p:tag name="ISPRING_PROJECT_FOLDER_UPDATED" val="1"/>
  <p:tag name="ISPRING_PLAYERS_CUSTOMIZATION" val="UEsDBBQAAgAIAO9xSE3/6EwIKgQAAHYOAAAdAAAAdW5pdmVyc2FsL2NvbW1vbl9tZXNzYWdlcy5sbmetV1uP00YUfkfiP4wsUbUPXaASCKnZoEk8m1g4drAne+lF1mw8BAvHs7WdwPYJVS1i+wIStKItLVppu1upNK2QWlFW5ddsnOVf9NhOIAm0tnd5sJSx8n3n9p3jM6WLN7ou6nM/cIS3KJ1dOCMh7rWF7XidRalFl96/IKEgZJ7NXOHxRckTErpYPnmi5DKv02MdDr9PnkCo1OVBAMegHJ9enZFjL0rNilXVG02srVmqXtOtilKTylXR3WDeJlJFR3ziv/vB+Qs3zp47/17p9BiZh8hsYFWdpUIJ07kzOYg0auiqBWxEtTSySqXyO53ww/mnGI/eoqqiEak83NkbPXtyuHdr+MPzYhRNgyyDKy6Yn3syeVqGQTRqmaoiE0sxLU2nScJUQokslaMHvw/v7o7290b7vx08/frg6c3o8Xb0553DvduHgz+G/3yTZUA28Iqi1Syq66ppEU2evJHKo/170Y+PRvf3R4/vF6QxsEkM8O7e7ovvdo6AtRIRpPBo62b0cKsYSV2p1VV4aOzFi18fHDwbFCNoEg0SkB13g5gmrhGroq9CaUAjd3eLQPRLYGV7cDjYKYJaI2ZS+SyMhpeVGqaKrsXKMYhJDaWayGZN9FCbeUh47iZi7Tbg0IbP+47oBfCm7/Dr3EaB69g8KGbFJJdbIFgFq6mVq6zPUSgSyjEhcjwUXuWo4/Q5uODb3M+yAQ1UJXJcnsst5SNrCSsqkS2ol6yvWDRp9NgY8znyRIiY64o4ALDL7D7z2hyt8zbrBRxtwt9sx07+tsEg7NiTz3rO54iFqX/o1LjZNJmsnlo4nmsKVWFyrDDfg/FbkGqm1V8PttsLINIw5N2NMCuKqUwsvBUvjhtXE5vmfwaVpy7HjGjOftFwTJA4MeCrBy1fcUR+BGmAPqQy6TLHzY9StCUw1PR5wL2Q+0jxrhSwqeljAk2go3IsQ+ZnXFiGihTAr5CKqdA4x3w9cEKehUwKldb7zRppw4Lg8pC/0sk6vyKg/13O+lBEeO8EqXAWjmCskCAmkzUegdNzesyigUMdFsI6hsAl1+lC/HYOzlaDTDKYjteZTLzxyz/6/ssiH///M5L6bvCg1+UT2SRBZJGaBBvVulXFWpWA1Id3vo3+up0TBFKNfVKpaam4EsOjJ9vw9Y+++CV69HO09RwCHN76ajj4Oydhun/JZAkD6ThzOaHzjqT2YSf66WEhBmi+eOSQl0wfayLkwadZJBRXZnHJIQ9qvLFOcEX21qTs46xhSnG13gBlmIkQRM9vZ68D0wwNbFyC5k9WKqncYP41mBxUCLcQSxJ3PL3CYtaPtLhPExxvAMdRU6VpYVlOrjZwqXGd9rX0w2Ujloyw+I7jwh0nL1m1jjWYLnN83HbCgoTJQJ80O7Rdep4oLd7XXpvvL09BckMsnZ66MP4LUEsDBBQAAgAIAO9xSE2LtzoSDwQAANwPAAAnAAAAdW5pdmVyc2FsL2ZsYXNoX3B1Ymxpc2hpbmdfc2V0dGluZ3MueG1s5VdRaxtHEH7Xr1iupG/RyYldO+5JwdgSEZVl17rShFLM6m6s23pv93q7J0V5CiEJTV8aKIWShhZDavehdUugkNY0P6ZEkn9G53S2LFlyenJISSjiEDf7zbczs7Pf3lpXb/qcNCFUTIq8MZPNGQSEI10mGnnjI7t0ccEgSlPhUi4F5A0hDXK1kLGCqM6Z8mqgNUIVQRqhFgOdNzytg0XTbLVaWaaCMB6VPNLIr7KO9M0gBAVCQ2gGnLbxT7cDUEYhkyHESkyr0o04EOZiCILF0VFe4lR5hpnA6tTZboQyEu6y5DIkYaOeN95ZWIp/x5iEaoX5IOLkVAGNsVkvUtdlcTyU19gtIB6whoeBz88apMVc7eWNy7lLMQ3CzXGaPnmSBI1pliVmI/QRvw+aulTT5DWZUMNNrY4NicltC+ozx8YREhcgb6zYm7VKeaW4WV2zi7XNa/ZqJYlhCie7eN2ewsku25XiNPi09NdurBc3KuXqB5v22lrFLq+feGFFRwpimaMVs7CyMgodGBTM0l7k1wVlHLvtVBkVaOxXTsMG2LLEcBW3KFdgkM8CaHwYUc50G9s6h229DRAsqQAcvREvW97QYQTGCV1CiIHhWg56Yu7KoCfmF0ZSN5PZT9KaGKVFtaaOh82Dtn5oljlsOoZtSTGSWvxO6pK7g4TAr4NbpT4M7YnaNhMlRM4YZAsXgWOqSyGj3CBMY+rOwFlFdaWZ7u/C0jCSIBfudiCrtbFSOB4N1UjFB1WPG98pfFKVGtSnSSkS01nQ7re/dh7u9g72ege/vHj25Ytnt7s/7/Qe3e3+/tXh3heH+791/vomDc8NGRE/UpqgkgQcNBDtAfk8YrdIHbZkCIQDbaLmoJ0pojhzITsVcUCVOiGlOuEgF5IdUK6uFK9fIFoS6japcKYkx6UHP9Cvg59i7kLiFJzLFrhDFFgZh0YKSBthLnP7sDRpZs+9sudZVocKIgVvE+rg5lcEJbbJZKTQ0mQQp9QPUaXl82gT4irEzkeuhIl+zg3cPzhZ6EKYhi03c+ny7Nx78wtXFrPm37d3L77U6UgQ1zmNZ0sUcflMxU3ndUp3/8XpJeo75luSoR93pTs26eQT5Uj5xrXBMmPNmixhfaV9ExWs+8OP3QfPewdfd79/nKrZn+50Hz/o3vnpyPHR3c79e539P9L4dp7s9f58erh3v/Pd8zT4fv3TAN/l+v3TTyq/BmJPPSl3fKp8H+6mgfV29g/3n6RBboCKfCDrQ59eadw+pqHAA+GtgFbx7Gr0MyN4enHmM9yZb4VEnaUWr65u/4lCvdJHViJvr0ehzrWwb7yo/18qlrwNbjojVxvLnHiJjEd8JpiPdYw/WgY3z8LcbA4vSxOHMhlkG72RFzL/AFBLAwQUAAIACADvcUhNBOcD0bYCAABT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yx09TQE1arW7srYuy7LopQwM4roxB7ZY/8rfN6hIyUPfKZkhIeGd0fwQ8tjhNqfIt9NU+nX1uBYX0MCQunYDWeHszkysi1VwRMw0tYShPOC2nAlA1lVudCyo5iQgzvSIUV4eyXweV7+xiJsgODb7XhxkKKKApD/WZj1Fs6rpc9p+3orWk/ul+F/nHuPFN6iV/PsVK4qBv9qyTnM8/TU6ITM8+GGWZNajiIe7bhEcf6HiM1WGxBvHBOp7phXIGcej13szUGR1mUA5QNZxn5S4bSz7omB7HWVSMQ2ibVOVxNqprqP/VK4A3KlDBidExV6+sYJu9dGSl8CwAWRR161h2cpemoIhR2QL01UtgHj70MSd2jY+12ox5go+KG85pJHekXRd8pMS41DBBedVzDDGc5v4QVzqV9WTL3YQf3g59s5bDLTOvF3p3Ct1Jys7Yfp1ArzT+T/wBQSwMEFAACAAgA73FITaPtv2riAwAA7Q4AACYAAAB1bml2ZXJzYWwvaHRtbF9wdWJsaXNoaW5nX3NldHRpbmdzLnhtbN1X328bRRB+91+xOlTe6kv6g6Th7CpKHMXCdUJyiFYIReu7sW/p3u71ds+u+1ShUlFeqISQUKlAkUrCAwRUCakQ0T8G1Xb+DGZ9jhPHSTgHaNXKOlk7N/PtfLOz3946V2+HnDQhVkyKgjWdn7IICE/6TDQK1gfu0vlZiyhNhU+5FFCwhLTI1WLOiZIaZypYB63RVRGEEWou0gUr0Dqas+1Wq5VnKorNW8kTjfgq78nQjmJQIDTEdsRpG/90OwJlFXM5QpzUdE36CQfCfExBMJMd5cs65JadetWod7MRy0T4C5LLmMSNWsF6a3be/PZ9UqRFFoIw3FQRjcas56jvM5MO5evsDpAAWCPAvGcuWaTFfB0UrItTFwwMutvjMH3wlAM1MAsSyQg9wA9BU59qmg7TCTXc1mrfkJr8tqAh81x8Qwz/grXobqxXyouljeqKW1rfWHavVdIcJghyS9fdCYLcslspTeKfFX75xmpprVKuvrfhrqxU3PLqQRRWdKQgjj1aMQcrK5PYg2HBHB0kYU1QxrHZjpRRgcZ25TRugCuXGK5inXIFFvkkgsb7CeVMt7Grp7CrbwJE8yoCT6+ZZStYOk7AOoBLATExXMthT1y+MuyJmdkR6nY6+wGtY7N0qNbUC7B50NZPzbEPm/bd6lKMUDNjUpPcHxKqY5U5cpmPGeUWYRq5ecO32lRALzGO9Tex0/m60GPkvIDGaqSGwzqaVvaKH1WlBvVxSi41neTa/eaXzsOt3u52b/fnF8++ePHsbvenzd6je93fvtzb/nxv59fOn19nwbkhExImShOUhoiDBqIDILcSdofUoC5jIBxoE0UE7UwRxZkP+YmAI6rUASjVKQY5l/Z0ubpYun6OaEmo36TCmxAcFxPCSP8f+BS5C4lTcC5b4B+CwMp4NFFA2ujmM7/vloVm/swre5Zl9aggUvA2oR5uZ0VQNJtMJgotTQaGUj9FlRUvoE0wVTDBg1DCRJ9zAw8JnCz2Ic6CNjV94eKly+/MzF6Zy9t/3d06f2rQQOJWOTWzpRq3cKKGZos6oqT/EHSKno7FLsk4NF3pj016/Bkx0LJxbXBsoyTHi1JfO1+OJnW//6H74Hlv96vud48zte/Tze7jB91PfxwEPrrXuf9ZZ+f3LLGdJ9u9P57ubd/vfPs8i3+/olkc3+b63aNPprgG+h55Mu7hTHwfbmVx623u7O08yeK5BioJgawe+jzKEvYhjQVK/GvhWsXTqNFnRvA84ixkuNdeC9E5af//e716KZpz+odQqkj/keacaalevfC+sTVIR8Mbw8gVwbGPvYzl0D56RS3m/gZQSwMEFAACAAgA73FITQ/kWSCZAQAAHQYAAB8AAAB1bml2ZXJzYWwvaHRtbF9za2luX3NldHRpbmdzLmpzjZRNb8IwDIbv/AqUXSfEPrvthgaTJnGYNG7TDmkxpSJNoiR0MMR/Xx2+mtYdxJfm7dPXsStn0+mWiyWs+9Ld+Ge//wj3XgPUnFnCdaiLFj1HnVmRTWGS5SAyCayGFIdPj/L2RFDGTHrTeP2JtrbixxS+mXFhq7gmLAyhWUIrCO2HSrKixN+gtH1Zu5IqfY6XzinZS5R0IF1PKpNzz7CrN7+qFdZgVYA5g854AoFp5FcbeXJ8iDCqXKJyzeV6rFLVi3mySI1aymlb/vlagyn/+GIH9J+j11FgJzLr3h3k9cSjJ4x2UhuwFvZ5H0cYJCx4DKLi2/frHzQwbhZUo4vMZu5AD24wqrTmKTS69DTACDFZejW6GWE0OQcrtyPubjECQvA1mIbV8B4jAJVe6gt+oDYqxY400GbPj6hQfJrJdJ+6j0FyeFi0beveqVB//CELRkjVRmhOjGnednNcMPaOHFxbyzqmZl5QoqRERSTWFFiQp3H1awT3X13GnePJPC9vh/JqLNvAzQLMRClRHv/73EGLo7jL1dn+AVBLAwQUAAIACADvcUhNGtrqO6oAAAAfAQAAGgAAAHVuaXZlcnNhbC9pMThuX3ByZXNldHMueG1snY8xD8IgEIV3fgW5XbBb0wDdTNwcdDYVUUno0XDU+vOF1Bhnh0vuXd73Xk71rzHwp0vkI2poxBa4QxuvHu8aTsfdpgVOecDrECI6DRiB94Yp37R4SI5cJl4ikDQ8cp46KZdlEZ6mVBIohjmXYBI2jrLMGFFWUk4rCivb+b/ozw0MY5yry+xD3qMpe1GrhVOyGipzdig83iLIalDy667KzpRLRRFK/jxm2BtQSwMEFAACAAgA73FITZQTsyJpAAAAbgAAABwAAAB1bml2ZXJzYWwvbG9jYWxfc2V0dGluZ3MueG1sDcwxDoMwDEDRnVNY3int1oHAxlaW0gNYxEWRHBuRgOD2ZPvD02/7MwocvKVg6vD1eCKwzuaDLg5/01C/EVIm9SSm7FANoe+qVmwm+XLOBSZYhS7eJo4lMo8Uixx2EajhU17/wB6brroBUEsDBBQAAgAIAKBhr0TOggk37AIAAIgIAAAUAAAAdW5pdmVyc2FsL3BsYXllci54bWytVU1v2zAMPafA/oOhe62kXdc0kFt0BYod1qFA1m23QLUZW4tteZJcN/31o/xtz+lWYAcDNsX3SPGRNLt6TmLnCZQWMvXIwp0TB1JfBiINPfLw9fZ4Sa4u3x2xLOZ7UI4IPJKnwgJ4TJwAtK9EZhB8z03kkZ7BRWbiZEpIJcweuc+Qu4u0JO+OZuiSao9ExmQrSouicIVGRBpqGeeWRLu+TGimQENqQNEqDeI02JX5OxqfRKbU7DPQPWRm3h64Jmk5nrUYkBSnrlQhPZnPF/TH3ee1H0HCj0WqDU99IA5WclaW8pH7uzsZ5DFoa5uxKsk1GGOTKG0zZlZisUwdrXyPVA6bBLTmIWg3TkNCKyydALNtzHVU8+gBreXVO1Hzln4b+71p3ErlaOec5Y+x0BEe9SGddRLI6DAqS8rrlh300HTQrWUijoJfuVAQlJ/f2haZL0gVsO24Mk9XFz4e4Nst941U+xuEYRfVCrqtaG4lmluCWg63jb7uKEhz2y1wkytoSjVjTyIA+YUrxW1bXBqVA6MjY42lQzCj1ZVrkTpBWGSS+OwftLF+I2l+6teUKQH/Q5hPSNTWRKQBPN8K9DGQYE0NYLGtzTVZ7NqYXU46f0x6fT0wVTnWouBFHMNVCDiGATecdnZ6CAqKa3TxczXC9g4OgiMRRjE+ZpJhfHqQJuFqN8nQOzgIjqW/m4C25raMdFzHUTO1HcToxDphfq6NTMRL2Z6DPWNWZR++NnLN0XUm2oPz+R+jOIjRDOaWTKwu+9bbV83hvZ1TozufTVZZBt2K8wAmzyqvZhbybOQTwJbnsbnp59Tswx50lPPUdExzfcd+l8VavIBTiMD+6RantiYR2J7xyIflaY8B9cTtMghfmqYiMlpLUql5SDmGtXkSUFSYalY+ouqhknkajLRxs+7noGPcVdcKuBPDFjNdnGDzycwj7/GlvsvF2UV3lfPFRYMt87qvAle5vGFV1wl3nUHrfm0vwuqZx9ffUEsDBBQAAgAIAO9xSE0129mtaAEAAPMCAAApAAAAdW5pdmVyc2FsL3NraW5fY3VzdG9taXphdGlvbl9zZXR0aW5ncy54bWyNUttqGzEQfc9XiPyAJY1uC1uDrsWQh0IT8rz1qmGJoy0rhYSij682rXHcurSap5lz5gwzOn1+nJJ9zmV+mr4PZZrT51jKlB7y9gqhfj8f5uXTEnMseXOq3E9pnF926eu81lo1lyGNwzLaFc1bjMLbQ0pq5VTLmGEUSeapV8h5bhvWgevANsxRYvvNbxI/dZe4j6lcVu03Z+ifDbuU41J2aYyvWzhnv4fON/i4DOPUeHkr2Br1OLU6tgZihEvuK9UAIJDljjhcpeykJshjxjFUoyhQQIRz0olKJOXQstCJpsJ8JxCTjFFXqaetG2ltHLVVQkeIbtO86mwNwUiMESEEmKtcQDAYNTY0DQ1qPSA4MCCqNpooQMEGE1j1zgvLkaJeYFyZMYDx6bin7d6f61T973WO5/yH4MUvuIiu3tpcMFe/f16WRr6NT98OQ4noy5DjbvxwHe5ubq5/efLNv0fGatS28V99/QNQSwMEFAACAAgA73FITe7Vv9acGQAA8D4AABcAAAB1bml2ZXJzYWwvdW5pdmVyc2FsLnBuZ+17f1jSV/83u9ty3/XDWpmYP7idrZqWjlxaqdBWd9ZaulrmSoWSlJoikYkoArU2TUSpNXOulO3b7myZUlhCIlArwCSlckWEQvFJzQDxYwrIzwdsV652X89zPc9138/1XNfjHwrnfT6f9+v1fp/zfp/30XNKP0+In/HO/HcgEMiMDevXboFA3hRBIH8zvz3VLcmq6z/v/ngjd0v8J5DGzoABd+NN7MebPoZALjKn2Xe95W7/177123MhkJnXPT9vSPFnd0MgiG83rP14Kwll6MGVNfRvd4GtC9EHI1YPlX49Dyx9Ur2+6JdroermS2+93/y2eA/8k/X/WHp59pJrX72J33Lx8xnid3E/euFwDVc+Vt1YuO2+i/aZ2Y+durJvBbZReTwgt1Hui9DfPH85s+OWOjeTjb7/WdAKXKHhsiIB7XiWnIh2DldFFD2ehnZTgxy8Lznhw9+mT1GpA0ROg8a5VAD3yLvfv5hbHi5hV6GpKwXvjUv+cTE/jYFmi5yFhR6rIDxZurnw70LfZfxZnuYg54EgiDR4pf/utDfczUfhZT26Q/q/ebq+PARO82Bl+InGmyf+J809vRvR1rsDvVVoBMWm0iA2bDn1FmHhDeXRGr9ISYT7gYeWfpqzv0vHFlGNwewFDjQh6obfsZpAH8DX3Yuze3oFJVe+GzFpGW2dFXSP8oNRC/ZuIxK3Mjw2Xwre0MRpOp1ud3P7acaGHytfvrv+7nm9/ix0nMaa7zIzsPFii9vU1f7ffRQWExP6Av7oL9uVys1wqtvI28ULOtonIf7jEKeflUerVwiG28Pq3PNxbMTochqvpmuzYoQSIEsQ+hLxrJXpsjC76tnCwkLHqMIoWHf3U7GCWFQuVRQmvYTc7COffuwStYk9OgHQbnm/Jn5cyYmkDPt3nSHjJGTnllE39B8bZ52R5Cf65Xmbx8yrnHMM9N2C3R7SO7cnSSJ+pWnGOvMT5AibfiDRNZKoGfn9i8SaWvLgFbLiB+zEY/muUbQrr1B/UZrARFj3PPOwNaY1db5UukWj9UPDc8Rto1fklEEtKx5OFzeJtJw6FtWqzoqQ/+nB9KFzkgbDCtNlNsWgzno+btqSercdo4bSRbU8ywmpIVJoEj/Nq8TSxgPry22V4MZnKYwd4HUDNq23cMJaa6aH4sGws25rKf5Ieb21WeqLIj3WrqKZ82n5xuUFf3qWWAMjubRlEWoyrnbCMepyQpiwgWCbfgHK13pppRnBjclxa25N8DWm3y589mudOuBK6D1I5kuXDOTMRarCah3Lb3A/QZi7c+ukQWT9p1N+mNDMTyuyAURIWVUTy5Ux8d5g9NQLsmL2vx6Pgdhlnll34XwoUHUgaML6VcwJN/3L4S4c661KZAutzwS07y6lg8uD0Lqkl3N43T1/fCvB2hctKgDPz9q56bXu/+ejCHM/iy0gWstElrIuo3PQWEt1KGiOkWmioWlXA33RMnB5IFoFLkdMYJ8tBMW+id5I+9DAzyVBf5vngwbAy6gJ7VvjnBZg4HDGzqWvigvu+54qsexgT5A9x/G6efXHcy9Jlp/Tv7HswplzExEYSj4YQH1aQj0izhAZzzf8Kajbg/5eAo1HFQ68P2/0yfHEM3/t9gIUDxno/l8npZPSSem/W5qzjOqJc1+OzOTsRTt7cbVU60B0hApN6wuBja23WmU3KJSna2AtpDGOjd8pjYy1D13HC3sMBtpYFW3sN+do2taJ3JaknPJkp32H6g6om8Oy3BCzTiJtTciNEZqy9AsP55++k1dyflYGW/TZdBRADeeLLF82WsHpKlW2F9vgCCzgc/9F6Fcw0O5F13XA2p4s3A/qkuJrnskfEGPp2PWOTqO9U7zvo9qk5ZLTln4eKnVR+2BM45wqaQZIlOjMmN9JlG5sK5WMBDiktNQodRVoDc7xx+e3Ghp80UXgiFJONWlX2bh8gdpkEBx/NYHt/5DaYGizLK+9eBmWF3qHOPJfmM/pWgUpjbEueOo/oRUoyui9MtsRfAqjCsgjuDan0siw4Kl18Hbxaq7jfjvBsZhaboOFJB2RSOfIs8tsZSomdzliMDgHmcMPvKLt5VFby3mdboYL1VyeHGwhrfS/n5Pyp0KmMm71TAn7cs8TLBUXX1O9J3bjV1DMlrkiyQqfcvhiyWlomUTVNrVJAD0vUQWu2d56qhwNCvG0ecmMLwGgdPNXtO1QV2w20ktVxTVHo2DGxLmiCpXR2F+z5U/JPMP76GEwC2d8YqkUIBiy9CX0O3taqbFNoVMbSA7igvlcZRk+j4FNK8ceKP/5A39RM3uairkoyybM4CqFrRQVMArKtwNRxl9eS/YMdJYulooTZ8C/Kn8ju7tvGbxQHClNf7OM1ilhQ6XNSN9sG8jQ3crGN1HGOKCOwzTWbPsrL3OunX5tr02eco91kaCkBtAJoVPZoBxcehS+Ryy7A60qBnHfYm7T8QUMbLlYprQsFzbsj41ZUswBnUyWf5SwY5maCT6/3qxdBfhlgsM8SjfaFCnSOvyM6NR5OC9e/qf/wuO77XTsLpzIBy45I6tVbo0D9qbO42pmfgafKX76EV1XDg+V/GpAeoNORvqe+UZ0a49B7pqvYCqYOsmR5Y0wfPQg5vsZ6ODiehIZfgCHhMGJYh0wbNABFCisy+Qg1yX9NWI2SSIGG//qxEhqTd2kdFI6Kf2/IE23p6chraeRPzqFTc1/6nv2uASWAFswJauUPfpnMSiFJcIW/0Us9kWP6CO+TH1tZwrXhaHH2gfGV9Wf/Hiq8R0u9j+xLwgYYDufsb88dWnpS4UrtjBCIgQj75YVDt9cZHQkbNRMgK34zp1pJREG2UuUit32HSfBjbaJBTHET3Q/035X+NJMYL07U/qJLkVMqvn/SE2gn0gIluNPIZ5Xy0/VkrSl0+RIl12wMdxYja1dKTBSjDGObrmj+9t4GGVE/b4RBVLR/Y4HKCRVoAcqmMbwqolJetNyuTkEUBz2RpDg1DibvskXUCRJakuCCp+mf0hXfUNaKbmQ30RCNkZuxbFh1xVc4WhDWZXZ8cjb+UhQNZj5MkAkx9zhzB+0+Ey5HcKM3W9kCRXZ+lIsXZynVeBUjz8o/gXOMLA2+3D5eg5oNagqPs7pzmyNfahO5GXb6TY/ebZ/iMJkhTtxmkESmdBj6MfYhHi25sqrtveMYKnitw9UYhPF7gqiEDQwbW6e2OPiXngUjuUTFV52bWk4WU5WP+876BPBVEjzEKO/JqZ1L5TU8UQkSmsNL3uueTa31HZEhTWSGVsJShJa2wtPL9dJ3SXN5lR8N7pbARWlry6rktqgXD8jpv/V4SAeB8MkNVCySS5pp1/7irEW/rbYICHNnfKQ+BP95w8a54gkOO3wZgaWQIMvxqGRkguLc/zN0fMxW1MX5US3ZPPKDn1lW1pN4MN5GUCySRhPQNtsKhQ361VPxqyilgf3h15P3hZ7OnTdf0OPpj+iV5klDz5adwan1AFRKnQ8wAKov+1pdVDgB8R7ltf6Ra1rNoxKHVg8phvdikCpdaiXSYqw4EUND59ajn+r9VOCQ1+iYuJ9uplbVJK2j+hVgEGs42o+8Tt8z1SNVkmQ0siW9AP+GdfvCXkJrSwCS6VjmsMQXoSxZgLNZnY0fv/qBNJVoAGVNX09fRcWWpURch96RhJ59r+hjZKDzS7TTUMGkDIL6F089Z88pkMHVO/APGjJts83R+bM4colbFKK6uOwxmiE2mHxEdtWFfMsUC5GZaIwzHjk93lLXo0XRaAo/XbpY2wEnbC3tTVi6k9Qajr0Hfg7OFHG/ukogtKp+gDDmM9VIXKzbFYSGegvMmhKDEjpCh88rbXBoPIXq5RCNsFGSmtNBKygjgQDFGCU+fCO6Xk2bpfgtbn2xEud1fFvCGrVJvfkosV25yt190R/ieVmV/R1GarCxf/59XCKWUZNi8rGofH2Fv7EEhW/zL0nagEUp5mIQnh2Obag/JiOo4hnWX+vC0fB1GaheexEW99rz5+R238U2O3P5ejW2KlsS7+5tT/ON6Ie+1r8GkBd6aLaFXGWR4d9RTNV8M8c7a9aEgOnirkxOVL2UDm+CNDuH31tBePGUSl9kayVccNtIb4R8RrrfS4D3fGaO+6AYbZrJqUOoy98+nNJOPU2hYEijBGnfyF6LdbcewDYDhiyKay4wSAfbNGPbrbDYBj3xuDrX/P/4qq9hslFZVLNf17NFgb6vA7mfAwbfLWCm/yX0iTEJMQkxCTEJMQkxCTEJMQkxCTEJMQkxCTEJMQkxCTEJMQkxP8uhMXEFVGMjxsWCAQrQib+UBdBGdhYZ6Sa+eagvk/vunywa07NfkmlPVcel+85jT8Y1135S5e4ehZ2DTHzFvR/fTT+/7AZN6RxOTSLxmXH/g36AueLUAW9lV11SMdAVzzSeqfLCzF0qOu6N7I7oRUNOsU2PyPeRPC8I8BFH9GDrrS5sI2WJ4uQBQ0d7zX6c/24crXJLZPhBqMVQSKhc5TNog5UUT+gYPl0c7TaqAc8NwgKCx9/6/sQMdBHLe14D9GpBzR0XffluL4WrdkayirTtZgsoyCTFkvx4peZY2yknGeeA2Xf6jkClmuMhaSMydBUlc5lwrtMIymi0RTfILL+Ijet01BgUmI19m7k6O9f4K9k22zvKlSoZh8RFijU2PuiNfuVJEcSDR1hi9yPHMQQBd7UocO90oIvVK4duUhnb96IsiZN7e0e53mJ6VdgNKxoGtVopkY4ArLFeRxV40Kq3Gie80NjHLXnXiXcY8yVUuhsodEmNKZ/3hauIQ9d89KYWqCd2lH4pW9glkMwniWPFpcTXzSIGaHLxzwHyEUrD4qvfkSN+I1pb2OmrkqVGLQKHi4VnzqPFp7+OV0mkalUmRxkiBlAnNOJpfPxSOcSaa9K1RPBdTDukFTJKwP4rTD3bF3qvD4cwoz9zikgJyn7d4XxO85pzU4q4sqjh0CyKaHHRynN3cp4C/7JDTZ84W6Fkv54gf9CbTVCdS1YfT9JHRTtyzIbjs6VF9KvhaHU3mvhByTGpNaAw72WOH9AyUPZC6DyNxnwvbYlDZ5D+Ylelx67acUbQxDF4P48geUHKatfNV+kLsUyUL0v/abZfsxBIWe8INSula82Faz4zZJ322K6UF+RBK/N9mLISH2KmEXURJMoH/6umG3bvAwVJG+nH/qKkQh/r1z3DdgfXPxPRxNPy6rXqGRORoCASVrpPNXZGL3ugkE3yFUVNd+bZT7WY95WZZ4CgfBS7bfq9MaH9TKEb4oSt20es2FQIXcto/bchr7HkTVrq5ersOrd6fv85OFaU4YoH2N/6P0xOExd/Q5gvU46qRzFAnczaOtyCmHJArXewS/V68Co3WZBZU+f+2MGBHJLzG2pkcnHHsoQMA+Cr8b5AyW8UWbJW4M50hauesj0ToGTbvQWs/O3mcjmnAq0UuUtYdfLBsluJ2Q4HsOcuwod9W2D/hDIDzFVsGe1N8cVdV5bhBy7OfKcEChh+89fs5aonKVpJyrz0i101uXvHecX5SQX6bTEfd3OW2ySw3JfcsFRjU4hOEDc4V322EZSDyllzWik6BwyJFrArEcZe4JEVJeZ5hr5NqLo8Yj9uRwWVMuxqdtzjucdfxw2bsrvtQV91SNGRf97tlPZGdyVviyXvb9LfjNJkAUohPUo4hz3rPki2U+U/mA+MiQ7YmoleFhS4lh8zXBEnstYDZgXUiMkV32ALXbhjRUrp7bDi8VszIKH6oXqTuJW+rW95JMOyOXl7vB6gtDKe/PUVflZdmuHxt7RpRCaLpPRBo1O7rLLu3Sd4w7O1Nxx8/P4hdeNc7GUxq/1zzluv6feYJWftLNGy9HRc9f8BvUJb3KdaNpVxAfUegPBdaN/lbDhQ8bFrNR5h7t4S2pxy1EixyEzBuqvUDnV5T+HomCibdfdFLFsb/d8VfdBf28cFm6d0r0pA80MnnnBc9FEnWwd0Pbqq9GJiLEn4gzQ+gx9REnBZ3CV5odZ7LTp+5V57FA+HgJ5tB9squGIUljHX1A71f2kn+YnOphSRYkrhrasuxfZqFUFcymDuayNXuf0Qq5J4X2adPI09GrOMLqGY5sKgewHI90akjVr7VKHfnRN3timHH9mSAXiRBsi2jMNOu6M33/ISTONQuXa+eKh79OwvPOOnSd6zPdNLWs+qt3bTGFpU+B4HXoHBHLVXASWoT9zJVB+d6c/vGgM1myuEmuM0vzK3S5Q0II7Ip0Grgh2hjidHOgNbTMIuwsY9BEiuv55U2XPmXdhmNhjjzhmbFEQRxrXpJJkgGDmmp3dCxGJAOG+Yx4tkyNPdK+H3S16HSH2ZNjM7q9202HfiJY6M971IhDbMs2CyyLqA1gbyODwmCeLbBiixk1K1cN28TGxOQ+o2A2MCIBD0s9iBmuNls32FkrA5z1RN/IAguwp22Vla1qzGajTPDUurqIt54tSM7noFkgVD3Epeh9Y/2JEseH2cj6uaOY6GyxtDsxlKRKrjugymZoKOjJS2V+X/sJPKx46y0KaHL4bLrl872wjatxuXEb4Eubw3TYeZSS+3tilmH24g7inVOqtEsnwsEQGNqR8NpaoghY1T7ltQv4mZauuLXECVMYeoDl+N4vVoI+KBC9KpLHFjSChQgYA5bQgGDYVz9jZpKrYTCiaCSgsp8plUtcd2twIDXv2EpvdXWh8S3MoaHFx1qenfUUrU8AW3hL+jCGiUgEsninTDweHM9dEUgMzFNPG59aVc7qAu0qKO2nhqxwU6yoJ8A0UxQH3zj3dYareuIuogueILU202FlTNs89fFsP70jKGOeV7AMjezziJgULue8EqnuiENGYv5fJlc5hEhmTqkLw9QvHh63yyK4w6vOgwqc/d5UgRty/kPbHXJLLpqFZb7LsN8t00Gs7w22FAR21Y8uzWdtOpgWNJ4hcH0D0jZ41g6hsuj4+ZdWDU2CW1db8Z/V0aS/45S5GGKCMxzylY8NxrJ99aFzYlFv6ZoLA8LTJYRLyElLzp68Do7Q4sYohY7YhkO7hyMwZhm/lzoge61avtVffRCB9AEXnxgjBAWs1a6y67FDYCbmsSI+B8d1vR+ccFyx9ROawpYT1kuAf0oTRzo2f2H/8g1zknBLz4pmDcJKYDcptuhK98A3IQS7ZOlDXJfoCncwIhUsY0hl3TMMOrhnH6vmIj5u+kuBwLy2YakPvxdnZIgF++mpFJYXazFFt1VIqtJgKJsUFM8aDBKlUFHgmk9uDqC3T5cSLDJizNtDwExnELhwf3BjwVqNZaBbg/VpCCT28Tabmg8abwiBgXyDOJT5eyr682a74Wr8qmG/0DNJFChoYYtKCXHdvNbJ6oiGQo7an8cgfnQLrWZDxTz0HzK6zxFCIBXmqWVy+HpSRmruoi1vO6XPHw9KYNZpdb1kR4f8sk1suv5bBum6x4K1LeLIbrEp9bqR70SK5a5sIYQ0Bua/DbmG6LAOJzieJCS7317bA5/G0kXhfjbq9V/uoXYhqDLEVTgdEp9ZWOaYtEEokt+eKUERLsTs7cVSpSQH67cq8pvHMxG4d/nTMbM89Rslxe+fUcUvku7RtHHkHA8wKoR6l2BlsB8/Hu93Vh3f2fdLaKrIrqAZFgmg4TPRdRdhI1QxEa5JpdH+gUoE5sgs3PWVzbE+UUFJs+KLktKVQpu486l6kiSd1R8x70UTB+LjJKOPJK4eSwJHL3H25w2NyGsLRmirmR1EF/hwmVldHfVYXXjvMDWzW7qXaLi5AcQUJsYZBKVUvVRPjBouz9Y8bOOwqXZswqIQUqjeRdU3pf+frB3gpfwSZ4/Po9saTnhH43DZSh6xxOqypu1nH3WPUrwVgLpJ15ZVQQCE57I2wnNgcthuz4QHaWEKzlHTp7qCjTEPblApZ3m40MwUcuQet5Gqm+omR6H6yuOlFpFTNQG8mOsaNuRIfVLDAEWNa2fZiPf/YrglkUvnATvvDD6k1dX8iil8znqNy1owny26FyDna5BhDK/sx7gphJcldDd+VS/OgoigOnsxggU2wjdo8lc7SLOUv9SeT6vW63lXqUlqBmOJeNu/1OtwldLgvUvWBjW96xpGL3X68F/f8VuRAv7aFgfaHOYdKumAkVxVtrAo/831w2DlsOWQ2UoxkzbKz+/J3Y7zxlRRBanwRjWhaXoBM6yVffVFSGmosfHL0H7XbYD+mPouJzh8dKEkuiJJgkTZlmZfVRsjqW0TVLkqgDXnRjs4MGzG5Cw4z3r+QVM9yKFmbRKhGoJnVEoCPGQxxh0W40QsC+dBXk1HpEJD/AeY2cOTXtqUu4hvoWjPCFhCQZwB1jY3s5LTpNNCXBo44zSJk4JVlfwSba46mjuLvGqZzC2qMbxiHqW67L+dax9DJyiWdvcp9XPCXrz0UQW9NHoLguQEdQTUpPMdfz2AUQxeZFL121QtVnt0NoEV+yEYcTMtrWlEC/xAhVJG2XLssZe9LkZ/izYivLZ+N2Wa3sy1EtiUPWeSQ4O0SMfewOKPYsx3kxeXvPcxr1OXMQ/hKA+aLOsVdiUiK9ZEXklToKfrfQ/lWZXA9W5ufvMc3mRDZ+D1FyIUlfzQLH8VoxhIK3xi/b51xkRw3JPHH/+LruUR9NW0eXzHFZRO5TqLe9vTnb9ejvE85abUOz23sq5+mG+nhEvZTmrOfdjfsxRvvxiiedoBh1sF8EdlzIbbL36N5NfZillg4SqtJcHl35wtO2jaJajwKN/wjYW3jJzu//h9QSwMEFAACAAgA73FITXA/OElKAAAAagAAABsAAAB1bml2ZXJzYWwvdW5pdmVyc2FsLnBuZy54bWyzsa/IzVEoSy0qzszPs1Uy1DNQsrfj5bIpKEoty0wtV6gAihnpGUCAkkIlKrc8M6Ukw1bJ0tAYIZaRmpmeUWKrZGZhChfUBxoJAFBLAQIAABQAAgAIAO9xSE3/6EwIKgQAAHYOAAAdAAAAAAAAAAEAAAAAAAAAAAB1bml2ZXJzYWwvY29tbW9uX21lc3NhZ2VzLmxuZ1BLAQIAABQAAgAIAO9xSE2LtzoSDwQAANwPAAAnAAAAAAAAAAEAAAAAAGUEAAB1bml2ZXJzYWwvZmxhc2hfcHVibGlzaGluZ19zZXR0aW5ncy54bWxQSwECAAAUAAIACADvcUhNBOcD0bYCAABTCgAAIQAAAAAAAAABAAAAAAC5CAAAdW5pdmVyc2FsL2ZsYXNoX3NraW5fc2V0dGluZ3MueG1sUEsBAgAAFAACAAgA73FITaPtv2riAwAA7Q4AACYAAAAAAAAAAQAAAAAArgsAAHVuaXZlcnNhbC9odG1sX3B1Ymxpc2hpbmdfc2V0dGluZ3MueG1sUEsBAgAAFAACAAgA73FITQ/kWSCZAQAAHQYAAB8AAAAAAAAAAQAAAAAA1A8AAHVuaXZlcnNhbC9odG1sX3NraW5fc2V0dGluZ3MuanNQSwECAAAUAAIACADvcUhNGtrqO6oAAAAfAQAAGgAAAAAAAAABAAAAAACqEQAAdW5pdmVyc2FsL2kxOG5fcHJlc2V0cy54bWxQSwECAAAUAAIACADvcUhNlBOzImkAAABuAAAAHAAAAAAAAAABAAAAAACMEgAAdW5pdmVyc2FsL2xvY2FsX3NldHRpbmdzLnhtbFBLAQIAABQAAgAIAKBhr0TOggk37AIAAIgIAAAUAAAAAAAAAAEAAAAAAC8TAAB1bml2ZXJzYWwvcGxheWVyLnhtbFBLAQIAABQAAgAIAO9xSE0129mtaAEAAPMCAAApAAAAAAAAAAEAAAAAAE0WAAB1bml2ZXJzYWwvc2tpbl9jdXN0b21pemF0aW9uX3NldHRpbmdzLnhtbFBLAQIAABQAAgAIAO9xSE3u1b/WnBkAAPA+AAAXAAAAAAAAAAAAAAAAAPwXAAB1bml2ZXJzYWwvdW5pdmVyc2FsLnBuZ1BLAQIAABQAAgAIAO9xSE1wPzhJSgAAAGoAAAAbAAAAAAAAAAEAAAAAAM0xAAB1bml2ZXJzYWwvdW5pdmVyc2FsLnBuZy54bWxQSwUGAAAAAAsACwBJAwAAUDIAAAAA"/>
  <p:tag name="ISPRING_ULTRA_SCORM_COURSE_ID" val="29CDFE28-0755-48D7-B396-2DB4679C4ED9"/>
  <p:tag name="ISPRING_SCORM_RATE_SLIDES" val="1"/>
  <p:tag name="ISPRING_SCORM_RATE_QUIZZES" val="0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Content List"/>
  <p:tag name="ISPRING_PRESENTATION_TITLE" val="第1章 认识计算机 教学PPT_薛蒙蒙_0827"/>
  <p:tag name="ISPRING_RESOURCE_PATHS_HASH_PRESENTER" val="c91a8dabdd1cd4e897651bf0d38ea3d7ec0805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GENSWF_SLIDE_TITLE" val="4.1 性能测试概述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8350</TotalTime>
  <Words>7348</Words>
  <Application>Microsoft Office PowerPoint</Application>
  <PresentationFormat>宽屏</PresentationFormat>
  <Paragraphs>580</Paragraphs>
  <Slides>119</Slides>
  <Notes>109</Notes>
  <HiddenSlides>0</HiddenSlides>
  <MMClips>0</MMClips>
  <ScaleCrop>false</ScaleCrop>
  <HeadingPairs>
    <vt:vector size="8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119</vt:i4>
      </vt:variant>
    </vt:vector>
  </HeadingPairs>
  <TitlesOfParts>
    <vt:vector size="137" baseType="lpstr">
      <vt:lpstr>Palatino</vt:lpstr>
      <vt:lpstr>等线</vt:lpstr>
      <vt:lpstr>等线 Light</vt:lpstr>
      <vt:lpstr>仿宋</vt:lpstr>
      <vt:lpstr>黑体</vt:lpstr>
      <vt:lpstr>楷体</vt:lpstr>
      <vt:lpstr>楷体_GB2312</vt:lpstr>
      <vt:lpstr>宋体</vt:lpstr>
      <vt:lpstr>微软雅黑</vt:lpstr>
      <vt:lpstr>Arial</vt:lpstr>
      <vt:lpstr>Calibri</vt:lpstr>
      <vt:lpstr>Lucida Sans Unicode</vt:lpstr>
      <vt:lpstr>Rockwell</vt:lpstr>
      <vt:lpstr>Tahoma</vt:lpstr>
      <vt:lpstr>Times New Roman</vt:lpstr>
      <vt:lpstr>Wingdings</vt:lpstr>
      <vt:lpstr>Office 主题​​</vt:lpstr>
      <vt:lpstr>Visio</vt:lpstr>
      <vt:lpstr>Java语言程序设计（概述）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1.1.2  Java语言的特点及地位</vt:lpstr>
      <vt:lpstr>1.1.2  Java语言的特点及地位</vt:lpstr>
      <vt:lpstr>1.1.2  Java语言的特点及地位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Java API文档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 认识计算机 教学PPT_薛蒙蒙_0827</dc:title>
  <dc:creator>lucius</dc:creator>
  <cp:lastModifiedBy>Administrator</cp:lastModifiedBy>
  <cp:revision>907</cp:revision>
  <dcterms:created xsi:type="dcterms:W3CDTF">2016-08-25T05:35:30Z</dcterms:created>
  <dcterms:modified xsi:type="dcterms:W3CDTF">2022-02-26T10:09:02Z</dcterms:modified>
</cp:coreProperties>
</file>

<file path=docProps/thumbnail.jpeg>
</file>